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75" r:id="rId2"/>
    <p:sldId id="473" r:id="rId3"/>
    <p:sldId id="261" r:id="rId4"/>
    <p:sldId id="256" r:id="rId5"/>
    <p:sldId id="478" r:id="rId6"/>
    <p:sldId id="469" r:id="rId7"/>
    <p:sldId id="480" r:id="rId8"/>
    <p:sldId id="485" r:id="rId9"/>
    <p:sldId id="486" r:id="rId10"/>
    <p:sldId id="487" r:id="rId11"/>
    <p:sldId id="493" r:id="rId12"/>
    <p:sldId id="492" r:id="rId13"/>
    <p:sldId id="481" r:id="rId14"/>
    <p:sldId id="489" r:id="rId15"/>
    <p:sldId id="490" r:id="rId16"/>
    <p:sldId id="488" r:id="rId17"/>
    <p:sldId id="4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C4CCD-558E-6596-6107-9079923E66D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E1C8FBA-7C11-5AA4-FD78-7220E62C5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424340C-F87A-0172-ED2E-DCB243D32A56}"/>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5" name="Footer Placeholder 4">
            <a:extLst>
              <a:ext uri="{FF2B5EF4-FFF2-40B4-BE49-F238E27FC236}">
                <a16:creationId xmlns:a16="http://schemas.microsoft.com/office/drawing/2014/main" id="{BFA4303A-FA4A-F941-E5CB-B4EAD71DBD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997D18-A6A0-59E0-3BB9-A548F2EBE5E9}"/>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3194060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23A8-57BE-7686-9AC9-F3F5AAE8DC7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CFBF6BD-B864-E7FB-0AA0-7E7626DCD17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D52F22D-A576-0769-AF58-483B93089486}"/>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5" name="Footer Placeholder 4">
            <a:extLst>
              <a:ext uri="{FF2B5EF4-FFF2-40B4-BE49-F238E27FC236}">
                <a16:creationId xmlns:a16="http://schemas.microsoft.com/office/drawing/2014/main" id="{2BA3D4F9-1189-2689-284F-E89435A2C3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70D98-9079-5930-20D8-EE7673104E71}"/>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170785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5952D-7526-3A2A-0D36-3BDB0169BF5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E13D6A7-FB58-7A90-A0CF-CE877BEEE0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4B73E03-CA34-2F98-7233-D3FFA34427D0}"/>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5" name="Footer Placeholder 4">
            <a:extLst>
              <a:ext uri="{FF2B5EF4-FFF2-40B4-BE49-F238E27FC236}">
                <a16:creationId xmlns:a16="http://schemas.microsoft.com/office/drawing/2014/main" id="{2E3B0643-165E-9E89-2845-E08E52B72F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FCD8CC-B568-7833-3966-F8A721790B1F}"/>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179443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E93DA-07B5-9F2F-2511-91BC88D57FC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1BCFE30-F159-1E4C-14E3-AA15DA5FEAB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0B4468F-D403-AB0A-B51E-6B79CFCCDFA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95AD035-5F89-86D8-32EC-FEF2A3E1EAF2}"/>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6" name="Footer Placeholder 5">
            <a:extLst>
              <a:ext uri="{FF2B5EF4-FFF2-40B4-BE49-F238E27FC236}">
                <a16:creationId xmlns:a16="http://schemas.microsoft.com/office/drawing/2014/main" id="{820B7D8C-5ED6-F9D9-6242-8668808160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6F91CE-F890-77EE-CBC0-A9CDA62A3130}"/>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257700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5226-0C75-91F4-0EAF-D5DA3FD4E31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2CB979C-EFA2-27B0-B87D-583EE8A6D4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DA00EB6-F1A8-0CED-8A07-70E180F6998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B8C18D6-2845-8778-CC1A-0FAAAF4FB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7CFE73D-988B-079D-8CF0-402FE589D15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1F1B88E-FD21-BC52-B23C-F3330D48EB91}"/>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8" name="Footer Placeholder 7">
            <a:extLst>
              <a:ext uri="{FF2B5EF4-FFF2-40B4-BE49-F238E27FC236}">
                <a16:creationId xmlns:a16="http://schemas.microsoft.com/office/drawing/2014/main" id="{7EF36F52-E24D-BF4D-B6E1-17A3D968955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073ABBA-DA04-A584-B375-127CB896722D}"/>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1025257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4BEC-A442-B8DA-4EF8-BB0FEE722A6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54EA7DD-3236-995C-1559-170A4150C303}"/>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4" name="Footer Placeholder 3">
            <a:extLst>
              <a:ext uri="{FF2B5EF4-FFF2-40B4-BE49-F238E27FC236}">
                <a16:creationId xmlns:a16="http://schemas.microsoft.com/office/drawing/2014/main" id="{14F6157D-461C-C8A8-344E-C46191DB628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BF9FBC-C6CB-8A6E-6424-EE3C98DC653E}"/>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1659991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2808B6-C46D-EC3D-BA20-1CE24E092E6D}"/>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3" name="Footer Placeholder 2">
            <a:extLst>
              <a:ext uri="{FF2B5EF4-FFF2-40B4-BE49-F238E27FC236}">
                <a16:creationId xmlns:a16="http://schemas.microsoft.com/office/drawing/2014/main" id="{6820F052-3B9E-D887-061E-25A80D828AA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121B1BE-8CF5-C5F0-6EFB-C36E4526BC12}"/>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301034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B98F5-20A3-2B2E-30E0-E65CB8FE78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8E63BC1-3D41-8830-3718-942F4B9564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86B46C9-E6DB-AB4C-A5E6-D18A4AFAC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24D4B0-5C0C-490B-AC25-9BEE69435278}"/>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6" name="Footer Placeholder 5">
            <a:extLst>
              <a:ext uri="{FF2B5EF4-FFF2-40B4-BE49-F238E27FC236}">
                <a16:creationId xmlns:a16="http://schemas.microsoft.com/office/drawing/2014/main" id="{9296410C-5D51-AF16-C504-26A18A4691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A20A4E-5981-1C17-6EC1-B62894C0BEEE}"/>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3289451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90304-0C0E-82F4-1BB4-A4485D20AFD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80C7C9D-8834-B772-E49C-442BD19479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D9C9AC-5CB2-D7D8-16DF-6E5213577C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3252D7-9384-F6E8-4F65-162C4DFB3D21}"/>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6" name="Footer Placeholder 5">
            <a:extLst>
              <a:ext uri="{FF2B5EF4-FFF2-40B4-BE49-F238E27FC236}">
                <a16:creationId xmlns:a16="http://schemas.microsoft.com/office/drawing/2014/main" id="{8B504E4A-C0DF-0C60-5AD2-A3ED7CC273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AEB493-158B-F82F-AA93-A2783E4877E9}"/>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1952642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0AD58-6900-EE6F-A75B-379D79BF4A6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0FC0C41-4204-331E-442D-EF52A9D2574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A0061BA-59BE-BF6B-8920-02B845CB8CE4}"/>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5" name="Footer Placeholder 4">
            <a:extLst>
              <a:ext uri="{FF2B5EF4-FFF2-40B4-BE49-F238E27FC236}">
                <a16:creationId xmlns:a16="http://schemas.microsoft.com/office/drawing/2014/main" id="{960D156A-0B90-8668-B9E2-65E742A932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DFB97E-6EF2-A328-F9D1-6BE0B43DA992}"/>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3808313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54224E-04D3-B7C3-36B3-6A4BE8B8503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E59BDDA-63CD-3A08-9C8D-4759199C436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E059E88-8628-35FF-7A1F-AD7A628EC944}"/>
              </a:ext>
            </a:extLst>
          </p:cNvPr>
          <p:cNvSpPr>
            <a:spLocks noGrp="1"/>
          </p:cNvSpPr>
          <p:nvPr>
            <p:ph type="dt" sz="half" idx="10"/>
          </p:nvPr>
        </p:nvSpPr>
        <p:spPr/>
        <p:txBody>
          <a:bodyPr/>
          <a:lstStyle/>
          <a:p>
            <a:fld id="{3999F9EA-2D58-422C-A58C-87043D0A7F16}" type="datetimeFigureOut">
              <a:rPr lang="en-GB" smtClean="0"/>
              <a:t>16/09/2026</a:t>
            </a:fld>
            <a:endParaRPr lang="en-GB"/>
          </a:p>
        </p:txBody>
      </p:sp>
      <p:sp>
        <p:nvSpPr>
          <p:cNvPr id="5" name="Footer Placeholder 4">
            <a:extLst>
              <a:ext uri="{FF2B5EF4-FFF2-40B4-BE49-F238E27FC236}">
                <a16:creationId xmlns:a16="http://schemas.microsoft.com/office/drawing/2014/main" id="{04C990C6-BC24-A86C-D34A-8AF3934D78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83D30-DBF4-9C83-D6C0-9E9103E69FDD}"/>
              </a:ext>
            </a:extLst>
          </p:cNvPr>
          <p:cNvSpPr>
            <a:spLocks noGrp="1"/>
          </p:cNvSpPr>
          <p:nvPr>
            <p:ph type="sldNum" sz="quarter" idx="12"/>
          </p:nvPr>
        </p:nvSpPr>
        <p:spPr/>
        <p:txBody>
          <a:bodyPr/>
          <a:lstStyle/>
          <a:p>
            <a:fld id="{F5FCD551-D92A-467C-94C6-173BA59AF9EF}" type="slidenum">
              <a:rPr lang="en-GB" smtClean="0"/>
              <a:t>‹#›</a:t>
            </a:fld>
            <a:endParaRPr lang="en-GB"/>
          </a:p>
        </p:txBody>
      </p:sp>
    </p:spTree>
    <p:extLst>
      <p:ext uri="{BB962C8B-B14F-4D97-AF65-F5344CB8AC3E}">
        <p14:creationId xmlns:p14="http://schemas.microsoft.com/office/powerpoint/2010/main" val="3469739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294AE9-DA2F-8BC3-12C3-EAD77F738F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B462FCC-57D7-560F-17B0-576316D7A4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89C228-778D-0DF2-8B4C-E25855E9CD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99F9EA-2D58-422C-A58C-87043D0A7F16}" type="datetimeFigureOut">
              <a:rPr lang="en-GB" smtClean="0"/>
              <a:t>16/09/2026</a:t>
            </a:fld>
            <a:endParaRPr lang="en-GB"/>
          </a:p>
        </p:txBody>
      </p:sp>
      <p:sp>
        <p:nvSpPr>
          <p:cNvPr id="5" name="Footer Placeholder 4">
            <a:extLst>
              <a:ext uri="{FF2B5EF4-FFF2-40B4-BE49-F238E27FC236}">
                <a16:creationId xmlns:a16="http://schemas.microsoft.com/office/drawing/2014/main" id="{261C446D-6E54-1A65-8498-A67080710A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26570EB-8467-1DC2-80F7-AA1584B25B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FCD551-D92A-467C-94C6-173BA59AF9EF}" type="slidenum">
              <a:rPr lang="en-GB" smtClean="0"/>
              <a:t>‹#›</a:t>
            </a:fld>
            <a:endParaRPr lang="en-GB"/>
          </a:p>
        </p:txBody>
      </p:sp>
    </p:spTree>
    <p:extLst>
      <p:ext uri="{BB962C8B-B14F-4D97-AF65-F5344CB8AC3E}">
        <p14:creationId xmlns:p14="http://schemas.microsoft.com/office/powerpoint/2010/main" val="2794362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ssets.publishing.service.gov.uk/media/5a7c869440f0b62aff6c2499/SECONDARY_national_curriculum_-_Music.pdf" TargetMode="External"/><Relationship Id="rId7" Type="http://schemas.openxmlformats.org/officeDocument/2006/relationships/image" Target="../media/image1.png"/><Relationship Id="rId2" Type="http://schemas.openxmlformats.org/officeDocument/2006/relationships/hyperlink" Target="https://assets.publishing.service.gov.uk/media/5a7c4e02ed915d3d0e87b798/SECONDARY_national_curriculum_-_Art_and_design.pdf" TargetMode="External"/><Relationship Id="rId1" Type="http://schemas.openxmlformats.org/officeDocument/2006/relationships/slideLayout" Target="../slideLayouts/slideLayout7.xml"/><Relationship Id="rId6" Type="http://schemas.openxmlformats.org/officeDocument/2006/relationships/hyperlink" Target="https://www.gov.uk/government/publications/education-inspection-framework" TargetMode="External"/><Relationship Id="rId5" Type="http://schemas.openxmlformats.org/officeDocument/2006/relationships/hyperlink" Target="https://assets.publishing.service.gov.uk/media/5a758c9540f0b6397f35f469/SMSC_Guidance_Maintained_Schools.pdf" TargetMode="External"/><Relationship Id="rId4" Type="http://schemas.openxmlformats.org/officeDocument/2006/relationships/hyperlink" Target="https://assets.publishing.service.gov.uk/media/5a7b8761ed915d4147620f6b/SECONDARY_national_curriculum_-_English2.pdf"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4A787E-D7EE-4CDF-B356-4DFE8589B77B}"/>
              </a:ext>
            </a:extLst>
          </p:cNvPr>
          <p:cNvSpPr/>
          <p:nvPr/>
        </p:nvSpPr>
        <p:spPr>
          <a:xfrm>
            <a:off x="378542" y="953621"/>
            <a:ext cx="11434915" cy="5452042"/>
          </a:xfrm>
          <a:prstGeom prst="rect">
            <a:avLst/>
          </a:prstGeom>
        </p:spPr>
        <p:txBody>
          <a:bodyPr wrap="square" lIns="65314" tIns="32657" rIns="65314" bIns="32657" anchor="t">
            <a:spAutoFit/>
          </a:bodyPr>
          <a:lstStyle/>
          <a:p>
            <a:pPr defTabSz="432742">
              <a:spcAft>
                <a:spcPts val="623"/>
              </a:spcAft>
            </a:pPr>
            <a:r>
              <a:rPr lang="en-US" sz="1200" b="1" u="sng" noProof="1"/>
              <a:t>Intent</a:t>
            </a:r>
          </a:p>
          <a:p>
            <a:pPr defTabSz="432742"/>
            <a:r>
              <a:rPr lang="en-US" sz="1200" b="1" noProof="1">
                <a:solidFill>
                  <a:schemeClr val="accent5">
                    <a:lumMod val="49000"/>
                  </a:schemeClr>
                </a:solidFill>
                <a:ea typeface="Calibri"/>
                <a:cs typeface="Calibri"/>
              </a:rPr>
              <a:t>What will our students experience throughout their Expressive Arts curriculum at Fountains?</a:t>
            </a:r>
            <a:endParaRPr lang="en-US" sz="1200" dirty="0">
              <a:solidFill>
                <a:schemeClr val="accent5">
                  <a:lumMod val="49000"/>
                </a:schemeClr>
              </a:solidFill>
              <a:ea typeface="Calibri"/>
              <a:cs typeface="Calibri"/>
            </a:endParaRPr>
          </a:p>
          <a:p>
            <a:pPr defTabSz="432742"/>
            <a:r>
              <a:rPr lang="en-US" sz="1200" noProof="1">
                <a:solidFill>
                  <a:schemeClr val="accent5">
                    <a:lumMod val="49000"/>
                  </a:schemeClr>
                </a:solidFill>
                <a:ea typeface="Calibri"/>
                <a:cs typeface="Calibri"/>
              </a:rPr>
              <a:t>We aim to foster an inspiring and enjoyable learning experience for all students. We strive to create an environment where pupils feel secure to express themselves and communicate meaningfully with others. We aim to inspire our students, growing their cultural capital through a diverse and creative curriculum, including:</a:t>
            </a:r>
            <a:endParaRPr lang="en-US" sz="1200" dirty="0">
              <a:solidFill>
                <a:schemeClr val="accent5">
                  <a:lumMod val="49000"/>
                </a:schemeClr>
              </a:solidFill>
              <a:ea typeface="Calibri"/>
              <a:cs typeface="Calibri"/>
            </a:endParaRPr>
          </a:p>
          <a:p>
            <a:pPr defTabSz="432742"/>
            <a:endParaRPr lang="en-US" sz="1200" dirty="0">
              <a:ea typeface="Calibri"/>
              <a:cs typeface="Calibri"/>
            </a:endParaRPr>
          </a:p>
          <a:p>
            <a:pPr marL="204111" indent="-204111" defTabSz="432742">
              <a:spcAft>
                <a:spcPts val="623"/>
              </a:spcAft>
              <a:buFont typeface="Arial"/>
              <a:buChar char="•"/>
            </a:pPr>
            <a:r>
              <a:rPr lang="en-US" sz="1200" noProof="1">
                <a:solidFill>
                  <a:srgbClr val="062A53"/>
                </a:solidFill>
                <a:ea typeface="+mn-lt"/>
                <a:cs typeface="+mn-lt"/>
              </a:rPr>
              <a:t>Developing creativity: Students can discover and develop their creativity through drama, images, videos, songs, performances, and exhibitions. </a:t>
            </a:r>
            <a:endParaRPr lang="en-US" sz="1200" dirty="0">
              <a:solidFill>
                <a:srgbClr val="000000"/>
              </a:solidFill>
              <a:ea typeface="+mn-lt"/>
              <a:cs typeface="+mn-lt"/>
            </a:endParaRPr>
          </a:p>
          <a:p>
            <a:pPr marL="204111" indent="-204111" defTabSz="432742">
              <a:spcAft>
                <a:spcPts val="623"/>
              </a:spcAft>
              <a:buFont typeface="Arial"/>
              <a:buChar char="•"/>
            </a:pPr>
            <a:r>
              <a:rPr lang="en-US" sz="1200" noProof="1">
                <a:solidFill>
                  <a:srgbClr val="062A53"/>
                </a:solidFill>
                <a:ea typeface="+mn-lt"/>
                <a:cs typeface="+mn-lt"/>
              </a:rPr>
              <a:t>Learning skills: Students can develop skills in art, music, drama, film and media. </a:t>
            </a:r>
            <a:endParaRPr lang="en-US" sz="1200" dirty="0">
              <a:ea typeface="Calibri"/>
              <a:cs typeface="Calibri"/>
            </a:endParaRPr>
          </a:p>
          <a:p>
            <a:pPr marL="204111" indent="-204111" defTabSz="432742">
              <a:buFont typeface="Arial"/>
              <a:buChar char="•"/>
            </a:pPr>
            <a:r>
              <a:rPr lang="en-US" sz="1200" noProof="1">
                <a:solidFill>
                  <a:srgbClr val="062A53"/>
                </a:solidFill>
                <a:ea typeface="+mn-lt"/>
                <a:cs typeface="+mn-lt"/>
              </a:rPr>
              <a:t>Expressing feelings: Students can learn to recognise and represent their own feelings and emotions, as well as those of others. </a:t>
            </a:r>
            <a:endParaRPr lang="en-US" sz="1200" dirty="0">
              <a:ea typeface="Calibri"/>
              <a:cs typeface="Calibri"/>
            </a:endParaRPr>
          </a:p>
          <a:p>
            <a:pPr marL="204111" indent="-204111" defTabSz="432742">
              <a:buFont typeface="Arial"/>
              <a:buChar char="•"/>
            </a:pPr>
            <a:endParaRPr lang="en-US" sz="1200" noProof="1">
              <a:solidFill>
                <a:srgbClr val="062A53"/>
              </a:solidFill>
              <a:ea typeface="+mn-lt"/>
              <a:cs typeface="+mn-lt"/>
            </a:endParaRPr>
          </a:p>
          <a:p>
            <a:pPr marL="204111" indent="-204111" defTabSz="432742">
              <a:buFont typeface="Arial"/>
              <a:buChar char="•"/>
            </a:pPr>
            <a:r>
              <a:rPr lang="en-US" sz="1200" noProof="1">
                <a:solidFill>
                  <a:srgbClr val="062A53"/>
                </a:solidFill>
                <a:ea typeface="+mn-lt"/>
                <a:cs typeface="+mn-lt"/>
              </a:rPr>
              <a:t>Enjoying performing: Students can enjoy the excitement of performing and presenting for different audiences. </a:t>
            </a:r>
            <a:endParaRPr lang="en-US" sz="1200" dirty="0">
              <a:ea typeface="Calibri"/>
              <a:cs typeface="Calibri"/>
            </a:endParaRPr>
          </a:p>
          <a:p>
            <a:pPr marL="204111" indent="-204111" defTabSz="432742">
              <a:buFont typeface="Arial"/>
              <a:buChar char="•"/>
            </a:pPr>
            <a:endParaRPr lang="en-US" sz="1200" noProof="1">
              <a:solidFill>
                <a:srgbClr val="062A53"/>
              </a:solidFill>
              <a:ea typeface="+mn-lt"/>
              <a:cs typeface="+mn-lt"/>
            </a:endParaRPr>
          </a:p>
          <a:p>
            <a:pPr marL="204111" indent="-204111" defTabSz="432742">
              <a:buFont typeface="Arial"/>
              <a:buChar char="•"/>
            </a:pPr>
            <a:r>
              <a:rPr lang="en-US" sz="1200" noProof="1">
                <a:solidFill>
                  <a:srgbClr val="062A53"/>
                </a:solidFill>
                <a:ea typeface="+mn-lt"/>
                <a:cs typeface="+mn-lt"/>
              </a:rPr>
              <a:t>Developing critical thinking: Students can develop critical thinking and problem-solving skills through the creative process. </a:t>
            </a:r>
            <a:endParaRPr lang="en-US" sz="1200" dirty="0">
              <a:ea typeface="Calibri"/>
              <a:cs typeface="Calibri"/>
            </a:endParaRPr>
          </a:p>
          <a:p>
            <a:pPr marL="204111" indent="-204111" defTabSz="432742">
              <a:buFont typeface="Arial"/>
              <a:buChar char="•"/>
            </a:pPr>
            <a:endParaRPr lang="en-US" sz="1200" noProof="1">
              <a:solidFill>
                <a:srgbClr val="062A53"/>
              </a:solidFill>
              <a:ea typeface="+mn-lt"/>
              <a:cs typeface="+mn-lt"/>
            </a:endParaRPr>
          </a:p>
          <a:p>
            <a:pPr marL="204111" indent="-204111" defTabSz="432742">
              <a:buFont typeface="Arial"/>
              <a:buChar char="•"/>
            </a:pPr>
            <a:r>
              <a:rPr lang="en-US" sz="1200" noProof="1">
                <a:solidFill>
                  <a:srgbClr val="062A53"/>
                </a:solidFill>
                <a:ea typeface="+mn-lt"/>
                <a:cs typeface="+mn-lt"/>
              </a:rPr>
              <a:t>Building confidence: Students can develop confidence and learn to work independently. </a:t>
            </a:r>
            <a:endParaRPr lang="en-US" sz="1200" dirty="0">
              <a:ea typeface="Calibri"/>
              <a:cs typeface="Calibri"/>
            </a:endParaRPr>
          </a:p>
          <a:p>
            <a:pPr marL="204111" indent="-204111" defTabSz="432742">
              <a:buFont typeface="Arial"/>
              <a:buChar char="•"/>
            </a:pPr>
            <a:endParaRPr lang="en-US" sz="1200" noProof="1">
              <a:solidFill>
                <a:srgbClr val="062A53"/>
              </a:solidFill>
              <a:ea typeface="+mn-lt"/>
              <a:cs typeface="+mn-lt"/>
            </a:endParaRPr>
          </a:p>
          <a:p>
            <a:pPr marL="204111" indent="-204111" defTabSz="432742">
              <a:buFont typeface="Arial"/>
              <a:buChar char="•"/>
            </a:pPr>
            <a:r>
              <a:rPr lang="en-US" sz="1200" noProof="1">
                <a:solidFill>
                  <a:srgbClr val="062A53"/>
                </a:solidFill>
                <a:ea typeface="+mn-lt"/>
                <a:cs typeface="+mn-lt"/>
              </a:rPr>
              <a:t>Learning about other artists: Students can learn about artists and designers from different cultures and periods of time. </a:t>
            </a:r>
            <a:endParaRPr lang="en-US" sz="1200" dirty="0">
              <a:ea typeface="Calibri"/>
              <a:cs typeface="Calibri"/>
            </a:endParaRPr>
          </a:p>
          <a:p>
            <a:pPr defTabSz="432742">
              <a:spcAft>
                <a:spcPts val="623"/>
              </a:spcAft>
            </a:pPr>
            <a:r>
              <a:rPr lang="en-GB" sz="1200" b="1" dirty="0">
                <a:solidFill>
                  <a:schemeClr val="bg2">
                    <a:lumMod val="25000"/>
                  </a:schemeClr>
                </a:solidFill>
              </a:rPr>
              <a:t>National Curriculum Links:</a:t>
            </a:r>
            <a:endParaRPr lang="en-GB" sz="1200" b="1" dirty="0">
              <a:solidFill>
                <a:schemeClr val="bg2">
                  <a:lumMod val="25000"/>
                </a:schemeClr>
              </a:solidFill>
              <a:ea typeface="Calibri"/>
              <a:cs typeface="Calibri"/>
            </a:endParaRPr>
          </a:p>
          <a:p>
            <a:pPr defTabSz="432742">
              <a:spcAft>
                <a:spcPts val="623"/>
              </a:spcAft>
            </a:pPr>
            <a:r>
              <a:rPr lang="en-GB" sz="1200" dirty="0">
                <a:solidFill>
                  <a:schemeClr val="bg2">
                    <a:lumMod val="25000"/>
                  </a:schemeClr>
                </a:solidFill>
                <a:ea typeface="+mn-lt"/>
                <a:cs typeface="+mn-lt"/>
                <a:hlinkClick r:id="rId2">
                  <a:extLst>
                    <a:ext uri="{A12FA001-AC4F-418D-AE19-62706E023703}">
                      <ahyp:hlinkClr xmlns:ahyp="http://schemas.microsoft.com/office/drawing/2018/hyperlinkcolor" val="tx"/>
                    </a:ext>
                  </a:extLst>
                </a:hlinkClick>
              </a:rPr>
              <a:t>https://assets.publishing.service.gov.uk/media/5a7c4e02ed915d3d0e87b798/SECONDARY_national_curriculum_-_Art_and_design.pdf</a:t>
            </a:r>
            <a:r>
              <a:rPr lang="en-GB" sz="1200" dirty="0">
                <a:solidFill>
                  <a:schemeClr val="bg2">
                    <a:lumMod val="25000"/>
                  </a:schemeClr>
                </a:solidFill>
                <a:ea typeface="+mn-lt"/>
                <a:cs typeface="+mn-lt"/>
              </a:rPr>
              <a:t> </a:t>
            </a:r>
            <a:endParaRPr lang="en-GB" sz="1200" dirty="0">
              <a:solidFill>
                <a:schemeClr val="bg2">
                  <a:lumMod val="25000"/>
                </a:schemeClr>
              </a:solidFill>
            </a:endParaRPr>
          </a:p>
          <a:p>
            <a:pPr defTabSz="432742">
              <a:spcAft>
                <a:spcPts val="623"/>
              </a:spcAft>
            </a:pPr>
            <a:r>
              <a:rPr lang="en-GB" sz="1200" dirty="0">
                <a:solidFill>
                  <a:schemeClr val="bg2">
                    <a:lumMod val="25000"/>
                  </a:schemeClr>
                </a:solidFill>
                <a:ea typeface="+mn-lt"/>
                <a:cs typeface="+mn-lt"/>
                <a:hlinkClick r:id="rId3">
                  <a:extLst>
                    <a:ext uri="{A12FA001-AC4F-418D-AE19-62706E023703}">
                      <ahyp:hlinkClr xmlns:ahyp="http://schemas.microsoft.com/office/drawing/2018/hyperlinkcolor" val="tx"/>
                    </a:ext>
                  </a:extLst>
                </a:hlinkClick>
              </a:rPr>
              <a:t>https://assets.publishing.service.gov.uk/media/5a7c869440f0b62aff6c2499/SECONDARY_national_curriculum_-_Music.pdf</a:t>
            </a:r>
            <a:endParaRPr lang="en-GB" sz="1200" dirty="0">
              <a:solidFill>
                <a:srgbClr val="000000"/>
              </a:solidFill>
              <a:ea typeface="Calibri" panose="020F0502020204030204"/>
              <a:cs typeface="Calibri" panose="020F0502020204030204"/>
            </a:endParaRPr>
          </a:p>
          <a:p>
            <a:pPr defTabSz="432742">
              <a:spcAft>
                <a:spcPts val="623"/>
              </a:spcAft>
            </a:pPr>
            <a:r>
              <a:rPr lang="en-GB" sz="1200" dirty="0">
                <a:solidFill>
                  <a:schemeClr val="bg2">
                    <a:lumMod val="25000"/>
                  </a:schemeClr>
                </a:solidFill>
                <a:ea typeface="+mn-lt"/>
                <a:cs typeface="+mn-lt"/>
                <a:hlinkClick r:id="rId4">
                  <a:extLst>
                    <a:ext uri="{A12FA001-AC4F-418D-AE19-62706E023703}">
                      <ahyp:hlinkClr xmlns:ahyp="http://schemas.microsoft.com/office/drawing/2018/hyperlinkcolor" val="tx"/>
                    </a:ext>
                  </a:extLst>
                </a:hlinkClick>
              </a:rPr>
              <a:t>https://assets.publishing.service.gov.uk/media/5a7b8761ed915d4147620f6b/SECONDARY_national_curriculum_-_English2.pdf</a:t>
            </a:r>
            <a:r>
              <a:rPr lang="en-GB" sz="1200" dirty="0">
                <a:solidFill>
                  <a:schemeClr val="bg2">
                    <a:lumMod val="25000"/>
                  </a:schemeClr>
                </a:solidFill>
                <a:ea typeface="+mn-lt"/>
                <a:cs typeface="+mn-lt"/>
              </a:rPr>
              <a:t> (Spoken English)</a:t>
            </a:r>
            <a:endParaRPr lang="en-GB" sz="1200" dirty="0">
              <a:solidFill>
                <a:schemeClr val="bg2">
                  <a:lumMod val="25000"/>
                </a:schemeClr>
              </a:solidFill>
            </a:endParaRPr>
          </a:p>
          <a:p>
            <a:pPr defTabSz="432742">
              <a:spcAft>
                <a:spcPts val="623"/>
              </a:spcAft>
            </a:pPr>
            <a:r>
              <a:rPr lang="en-GB" sz="1200" b="1" dirty="0">
                <a:solidFill>
                  <a:schemeClr val="bg2">
                    <a:lumMod val="25000"/>
                  </a:schemeClr>
                </a:solidFill>
              </a:rPr>
              <a:t>British Values-</a:t>
            </a:r>
            <a:endParaRPr lang="en-GB" sz="1200" b="1" dirty="0">
              <a:solidFill>
                <a:schemeClr val="bg2">
                  <a:lumMod val="25000"/>
                </a:schemeClr>
              </a:solidFill>
              <a:ea typeface="Calibri"/>
              <a:cs typeface="Calibri"/>
            </a:endParaRPr>
          </a:p>
          <a:p>
            <a:pPr defTabSz="432742">
              <a:spcAft>
                <a:spcPts val="623"/>
              </a:spcAft>
            </a:pPr>
            <a:r>
              <a:rPr lang="en-GB" sz="1200" dirty="0">
                <a:solidFill>
                  <a:schemeClr val="bg2">
                    <a:lumMod val="25000"/>
                  </a:schemeClr>
                </a:solidFill>
                <a:ea typeface="+mn-lt"/>
                <a:cs typeface="+mn-lt"/>
                <a:hlinkClick r:id="rId5">
                  <a:extLst>
                    <a:ext uri="{A12FA001-AC4F-418D-AE19-62706E023703}">
                      <ahyp:hlinkClr xmlns:ahyp="http://schemas.microsoft.com/office/drawing/2018/hyperlinkcolor" val="tx"/>
                    </a:ext>
                  </a:extLst>
                </a:hlinkClick>
              </a:rPr>
              <a:t>https://assets.publishing.service.gov.uk/media/5a758c9540f0b6397f35f469/SMSC_Guidance_Maintained_Schools.pdf</a:t>
            </a:r>
            <a:r>
              <a:rPr lang="en-GB" sz="1200" dirty="0">
                <a:solidFill>
                  <a:schemeClr val="bg2">
                    <a:lumMod val="25000"/>
                  </a:schemeClr>
                </a:solidFill>
                <a:ea typeface="+mn-lt"/>
                <a:cs typeface="+mn-lt"/>
              </a:rPr>
              <a:t> Exposure to and acceptance of a range of faiths, an understanding of the importance of identifying and combatting discrimination – exposure to a range of cultures</a:t>
            </a:r>
            <a:endParaRPr lang="en-GB" sz="1200" dirty="0">
              <a:solidFill>
                <a:schemeClr val="bg2">
                  <a:lumMod val="25000"/>
                </a:schemeClr>
              </a:solidFill>
            </a:endParaRPr>
          </a:p>
          <a:p>
            <a:pPr defTabSz="432742">
              <a:spcAft>
                <a:spcPts val="623"/>
              </a:spcAft>
            </a:pPr>
            <a:r>
              <a:rPr lang="en-GB" sz="1200" b="1" dirty="0">
                <a:solidFill>
                  <a:schemeClr val="bg2">
                    <a:lumMod val="25000"/>
                  </a:schemeClr>
                </a:solidFill>
              </a:rPr>
              <a:t>Ofsted Framework Links:</a:t>
            </a:r>
            <a:endParaRPr lang="en-GB" sz="1200" b="1" dirty="0">
              <a:solidFill>
                <a:schemeClr val="bg2">
                  <a:lumMod val="25000"/>
                </a:schemeClr>
              </a:solidFill>
              <a:ea typeface="Calibri"/>
              <a:cs typeface="Calibri"/>
            </a:endParaRPr>
          </a:p>
          <a:p>
            <a:pPr defTabSz="432742">
              <a:spcAft>
                <a:spcPts val="623"/>
              </a:spcAft>
            </a:pPr>
            <a:r>
              <a:rPr lang="en-GB" sz="1200" dirty="0">
                <a:solidFill>
                  <a:schemeClr val="bg2">
                    <a:lumMod val="25000"/>
                  </a:schemeClr>
                </a:solidFill>
              </a:rPr>
              <a:t>Curriculum promotes knowledge, skills &amp; understanding for future learning (</a:t>
            </a:r>
            <a:r>
              <a:rPr lang="en-GB" sz="1200" dirty="0">
                <a:solidFill>
                  <a:schemeClr val="bg2">
                    <a:lumMod val="25000"/>
                  </a:schemeClr>
                </a:solidFill>
                <a:hlinkClick r:id="rId6">
                  <a:extLst>
                    <a:ext uri="{A12FA001-AC4F-418D-AE19-62706E023703}">
                      <ahyp:hlinkClr xmlns:ahyp="http://schemas.microsoft.com/office/drawing/2018/hyperlinkcolor" val="tx"/>
                    </a:ext>
                  </a:extLst>
                </a:hlinkClick>
              </a:rPr>
              <a:t>https://www.gov.uk/government/publications/education-inspection-framework</a:t>
            </a:r>
            <a:r>
              <a:rPr lang="en-GB" sz="1200" dirty="0">
                <a:solidFill>
                  <a:schemeClr val="bg2">
                    <a:lumMod val="25000"/>
                  </a:schemeClr>
                </a:solidFill>
              </a:rPr>
              <a:t>) </a:t>
            </a:r>
            <a:endParaRPr lang="en-GB" sz="1200" dirty="0">
              <a:solidFill>
                <a:schemeClr val="bg2">
                  <a:lumMod val="25000"/>
                </a:schemeClr>
              </a:solidFill>
              <a:ea typeface="Calibri"/>
              <a:cs typeface="Calibri"/>
            </a:endParaRPr>
          </a:p>
        </p:txBody>
      </p:sp>
      <p:pic>
        <p:nvPicPr>
          <p:cNvPr id="4" name="Picture 3">
            <a:extLst>
              <a:ext uri="{FF2B5EF4-FFF2-40B4-BE49-F238E27FC236}">
                <a16:creationId xmlns:a16="http://schemas.microsoft.com/office/drawing/2014/main" id="{888E79A2-EAC9-4DFE-B208-CB48A344C61F}"/>
              </a:ext>
            </a:extLst>
          </p:cNvPr>
          <p:cNvPicPr>
            <a:picLocks noChangeAspect="1"/>
          </p:cNvPicPr>
          <p:nvPr/>
        </p:nvPicPr>
        <p:blipFill rotWithShape="1">
          <a:blip r:embed="rId7"/>
          <a:srcRect b="82480"/>
          <a:stretch/>
        </p:blipFill>
        <p:spPr>
          <a:xfrm>
            <a:off x="8948706" y="149678"/>
            <a:ext cx="1556330" cy="1175269"/>
          </a:xfrm>
          <a:prstGeom prst="rect">
            <a:avLst/>
          </a:prstGeom>
        </p:spPr>
      </p:pic>
      <p:sp>
        <p:nvSpPr>
          <p:cNvPr id="3" name="Rectangle 2">
            <a:extLst>
              <a:ext uri="{FF2B5EF4-FFF2-40B4-BE49-F238E27FC236}">
                <a16:creationId xmlns:a16="http://schemas.microsoft.com/office/drawing/2014/main" id="{D7D77473-8189-E663-BCF4-F01B2B66F438}"/>
              </a:ext>
            </a:extLst>
          </p:cNvPr>
          <p:cNvSpPr/>
          <p:nvPr/>
        </p:nvSpPr>
        <p:spPr>
          <a:xfrm>
            <a:off x="4979988" y="149678"/>
            <a:ext cx="1116011"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GB" sz="5400" b="1" cap="none" spc="0" dirty="0">
                <a:ln/>
                <a:solidFill>
                  <a:schemeClr val="accent4"/>
                </a:solidFill>
                <a:effectLst/>
              </a:rPr>
              <a:t>Art</a:t>
            </a:r>
          </a:p>
        </p:txBody>
      </p:sp>
    </p:spTree>
    <p:extLst>
      <p:ext uri="{BB962C8B-B14F-4D97-AF65-F5344CB8AC3E}">
        <p14:creationId xmlns:p14="http://schemas.microsoft.com/office/powerpoint/2010/main" val="537143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A4E80F0-451D-4AC9-B4E8-F59118E9E57F}"/>
              </a:ext>
            </a:extLst>
          </p:cNvPr>
          <p:cNvSpPr txBox="1">
            <a:spLocks/>
          </p:cNvSpPr>
          <p:nvPr/>
        </p:nvSpPr>
        <p:spPr>
          <a:xfrm>
            <a:off x="3029906" y="459086"/>
            <a:ext cx="7301882" cy="1325563"/>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2857" b="1" spc="214">
                <a:solidFill>
                  <a:srgbClr val="4D4D4D"/>
                </a:solidFill>
                <a:latin typeface="+mn-lt"/>
              </a:rPr>
              <a:t>Expressive Arts CURRICULUM</a:t>
            </a:r>
          </a:p>
          <a:p>
            <a:r>
              <a:rPr lang="en-GB" sz="2857" b="1" spc="214">
                <a:solidFill>
                  <a:srgbClr val="4D4D4D"/>
                </a:solidFill>
                <a:latin typeface="+mn-lt"/>
              </a:rPr>
              <a:t>Rationale and Sequencing</a:t>
            </a:r>
          </a:p>
        </p:txBody>
      </p:sp>
      <p:pic>
        <p:nvPicPr>
          <p:cNvPr id="60" name="Picture 59">
            <a:extLst>
              <a:ext uri="{FF2B5EF4-FFF2-40B4-BE49-F238E27FC236}">
                <a16:creationId xmlns:a16="http://schemas.microsoft.com/office/drawing/2014/main" id="{5D41CD38-68F3-42C8-97CD-03CAE9E5CA3B}"/>
              </a:ext>
            </a:extLst>
          </p:cNvPr>
          <p:cNvPicPr>
            <a:picLocks noChangeAspect="1"/>
          </p:cNvPicPr>
          <p:nvPr/>
        </p:nvPicPr>
        <p:blipFill>
          <a:blip r:embed="rId2"/>
          <a:stretch>
            <a:fillRect/>
          </a:stretch>
        </p:blipFill>
        <p:spPr>
          <a:xfrm>
            <a:off x="1710770" y="357536"/>
            <a:ext cx="1421444" cy="389530"/>
          </a:xfrm>
          <a:prstGeom prst="rect">
            <a:avLst/>
          </a:prstGeom>
        </p:spPr>
      </p:pic>
      <p:pic>
        <p:nvPicPr>
          <p:cNvPr id="61" name="Picture 60">
            <a:extLst>
              <a:ext uri="{FF2B5EF4-FFF2-40B4-BE49-F238E27FC236}">
                <a16:creationId xmlns:a16="http://schemas.microsoft.com/office/drawing/2014/main" id="{83C2DFD8-854E-4C1F-ABEC-B325FFE2D7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2495" y="752818"/>
            <a:ext cx="863661" cy="376544"/>
          </a:xfrm>
          <a:prstGeom prst="rect">
            <a:avLst/>
          </a:prstGeom>
        </p:spPr>
      </p:pic>
      <p:sp>
        <p:nvSpPr>
          <p:cNvPr id="2" name="TextBox 1">
            <a:extLst>
              <a:ext uri="{FF2B5EF4-FFF2-40B4-BE49-F238E27FC236}">
                <a16:creationId xmlns:a16="http://schemas.microsoft.com/office/drawing/2014/main" id="{13ABC9D8-0436-DD7F-2D6E-BF98BC8A9AC9}"/>
              </a:ext>
            </a:extLst>
          </p:cNvPr>
          <p:cNvSpPr txBox="1"/>
          <p:nvPr/>
        </p:nvSpPr>
        <p:spPr>
          <a:xfrm>
            <a:off x="280219" y="1409977"/>
            <a:ext cx="11631561" cy="5619139"/>
          </a:xfrm>
          <a:prstGeom prst="rect">
            <a:avLst/>
          </a:prstGeom>
          <a:noFill/>
        </p:spPr>
        <p:txBody>
          <a:bodyPr rot="0" spcFirstLastPara="0" vertOverflow="overflow" horzOverflow="overflow" vert="horz" wrap="square" lIns="65314" tIns="32657" rIns="65314" bIns="32657" numCol="1" spcCol="0" rtlCol="0" fromWordArt="0" anchor="t" anchorCtr="0" forceAA="0" compatLnSpc="1">
            <a:prstTxWarp prst="textNoShape">
              <a:avLst/>
            </a:prstTxWarp>
            <a:spAutoFit/>
          </a:bodyPr>
          <a:lstStyle/>
          <a:p>
            <a:r>
              <a:rPr lang="en-US" sz="1200" b="1" dirty="0">
                <a:latin typeface="Calibri"/>
                <a:ea typeface="Calibri"/>
                <a:cs typeface="Calibri"/>
              </a:rPr>
              <a:t>Why do we want this?</a:t>
            </a:r>
          </a:p>
          <a:p>
            <a:r>
              <a:rPr lang="en-US" sz="1200" dirty="0">
                <a:latin typeface="Calibri"/>
                <a:ea typeface="Calibri"/>
                <a:cs typeface="Calibri"/>
              </a:rPr>
              <a:t>We strive to: </a:t>
            </a:r>
          </a:p>
          <a:p>
            <a:pPr>
              <a:buFont typeface=""/>
              <a:buChar char="•"/>
            </a:pPr>
            <a:r>
              <a:rPr lang="en-US" sz="1200" dirty="0">
                <a:latin typeface="Calibri"/>
                <a:ea typeface="Calibri"/>
                <a:cs typeface="Calibri"/>
              </a:rPr>
              <a:t>Inspire positive personal expression in our students.</a:t>
            </a:r>
          </a:p>
          <a:p>
            <a:pPr>
              <a:buFont typeface=""/>
              <a:buChar char="•"/>
            </a:pPr>
            <a:r>
              <a:rPr lang="en-US" sz="1200" dirty="0">
                <a:latin typeface="Calibri"/>
                <a:ea typeface="Calibri"/>
                <a:cs typeface="Calibri"/>
              </a:rPr>
              <a:t>Develop students' ability to communicate with others confidently and effectively with others through a creative outlet</a:t>
            </a:r>
          </a:p>
          <a:p>
            <a:pPr>
              <a:buFont typeface=""/>
              <a:buChar char="•"/>
            </a:pPr>
            <a:r>
              <a:rPr lang="en-US" sz="1200" dirty="0">
                <a:latin typeface="Calibri"/>
                <a:ea typeface="Calibri"/>
                <a:cs typeface="Calibri"/>
              </a:rPr>
              <a:t>Grow students' cultural capital through their experience of a wide range of creative cultural influences.</a:t>
            </a:r>
          </a:p>
          <a:p>
            <a:pPr>
              <a:buFont typeface=""/>
              <a:buChar char="•"/>
            </a:pPr>
            <a:endParaRPr lang="en-US" sz="1200" dirty="0">
              <a:latin typeface="Calibri"/>
              <a:ea typeface="Calibri"/>
              <a:cs typeface="Calibri"/>
            </a:endParaRPr>
          </a:p>
          <a:p>
            <a:r>
              <a:rPr lang="en-US" sz="1200" b="1" u="sng" dirty="0">
                <a:latin typeface="Calibri"/>
                <a:ea typeface="Calibri"/>
                <a:cs typeface="Calibri"/>
              </a:rPr>
              <a:t>Implementation</a:t>
            </a:r>
          </a:p>
          <a:p>
            <a:pPr>
              <a:buFont typeface=""/>
              <a:buChar char="•"/>
            </a:pPr>
            <a:r>
              <a:rPr lang="en-US" sz="1200" dirty="0">
                <a:latin typeface="Calibri"/>
                <a:ea typeface="Calibri"/>
                <a:cs typeface="Calibri"/>
              </a:rPr>
              <a:t>Art</a:t>
            </a:r>
          </a:p>
          <a:p>
            <a:pPr>
              <a:buFont typeface=""/>
              <a:buChar char="•"/>
            </a:pPr>
            <a:r>
              <a:rPr lang="en-US" sz="1200" dirty="0">
                <a:latin typeface="Calibri"/>
                <a:ea typeface="Calibri"/>
                <a:cs typeface="Calibri"/>
              </a:rPr>
              <a:t>Music</a:t>
            </a:r>
          </a:p>
          <a:p>
            <a:pPr>
              <a:buFont typeface=""/>
              <a:buChar char="•"/>
            </a:pPr>
            <a:r>
              <a:rPr lang="en-US" sz="1200" dirty="0">
                <a:latin typeface="Calibri"/>
                <a:ea typeface="Calibri"/>
                <a:cs typeface="Calibri"/>
              </a:rPr>
              <a:t>Drama </a:t>
            </a:r>
          </a:p>
          <a:p>
            <a:pPr>
              <a:buFont typeface=""/>
              <a:buChar char="•"/>
            </a:pPr>
            <a:r>
              <a:rPr lang="en-US" sz="1200" dirty="0">
                <a:latin typeface="Calibri"/>
                <a:ea typeface="Calibri"/>
                <a:cs typeface="Calibri"/>
              </a:rPr>
              <a:t>Film and Media (only KS4)</a:t>
            </a:r>
          </a:p>
          <a:p>
            <a:endParaRPr lang="en-US" sz="1200" dirty="0">
              <a:latin typeface="Calibri"/>
              <a:ea typeface="Calibri"/>
              <a:cs typeface="Calibri"/>
            </a:endParaRPr>
          </a:p>
          <a:p>
            <a:r>
              <a:rPr lang="en-US" sz="1200" dirty="0">
                <a:latin typeface="Calibri"/>
                <a:ea typeface="Calibri"/>
                <a:cs typeface="Calibri"/>
              </a:rPr>
              <a:t>Within KS3 these strands are implemented weekly through Expressive Arts lessons on a carousel, changing each half term, alongside My Futures subjects, with every student having 1 half term block of music, art and drama (AND My Futures, Life skills and Forest School). KS4 offers all Expressive arts subjects to students on an optional basis, including </a:t>
            </a:r>
            <a:r>
              <a:rPr lang="en-US" sz="1200" dirty="0" err="1">
                <a:latin typeface="Calibri"/>
                <a:ea typeface="Calibri"/>
                <a:cs typeface="Calibri"/>
              </a:rPr>
              <a:t>Asdan</a:t>
            </a:r>
            <a:r>
              <a:rPr lang="en-US" sz="1200" dirty="0">
                <a:latin typeface="Calibri"/>
                <a:ea typeface="Calibri"/>
                <a:cs typeface="Calibri"/>
              </a:rPr>
              <a:t> Life Skills Challenge modules and Entry level accreditation modules. KS5 (</a:t>
            </a:r>
            <a:r>
              <a:rPr lang="en-US" sz="1200" dirty="0" err="1">
                <a:latin typeface="Calibri"/>
                <a:ea typeface="Calibri"/>
                <a:cs typeface="Calibri"/>
              </a:rPr>
              <a:t>POst</a:t>
            </a:r>
            <a:r>
              <a:rPr lang="en-US" sz="1200" dirty="0">
                <a:latin typeface="Calibri"/>
                <a:ea typeface="Calibri"/>
                <a:cs typeface="Calibri"/>
              </a:rPr>
              <a:t> 16) offers Art as an option at </a:t>
            </a:r>
            <a:r>
              <a:rPr lang="en-US" sz="1200" dirty="0" err="1">
                <a:latin typeface="Calibri"/>
                <a:ea typeface="Calibri"/>
                <a:cs typeface="Calibri"/>
              </a:rPr>
              <a:t>Asdan</a:t>
            </a:r>
            <a:r>
              <a:rPr lang="en-US" sz="1200" dirty="0">
                <a:latin typeface="Calibri"/>
                <a:ea typeface="Calibri"/>
                <a:cs typeface="Calibri"/>
              </a:rPr>
              <a:t> Life Skills Challenge, Entry and GCSE level. Our Kaleidoscope students develop their understanding and expression of the arts through a sensory based curriculum which provides opportunities for expose too and exploration of a range of expressive art mediums. Further opportunities are provided for pupils to take part in a range of creative experiences including school signing choir, school band, visits to art galleries and local secondary schools GCSE, A level and BTEC exhibitions, theatre production visits, school performances and talent shows. We </a:t>
            </a:r>
            <a:r>
              <a:rPr lang="en-US" sz="1200" dirty="0" err="1">
                <a:latin typeface="Calibri"/>
                <a:ea typeface="Calibri"/>
                <a:cs typeface="Calibri"/>
              </a:rPr>
              <a:t>recognise</a:t>
            </a:r>
            <a:r>
              <a:rPr lang="en-US" sz="1200" dirty="0">
                <a:latin typeface="Calibri"/>
                <a:ea typeface="Calibri"/>
                <a:cs typeface="Calibri"/>
              </a:rPr>
              <a:t> that Expressive Arts is a subject that lends itself well to cross curricular learning. Therefore, we are keen to promote opportunities to extend and rehearse students’ learning through other subjects, including but not limited to, Drama within English, understanding and expressions of feelings within GRIT and PSHE, and Music and Movement within PE. </a:t>
            </a:r>
          </a:p>
          <a:p>
            <a:r>
              <a:rPr lang="en-US" sz="1200" b="1" u="sng" dirty="0">
                <a:latin typeface="Calibri"/>
                <a:ea typeface="Calibri"/>
                <a:cs typeface="Calibri"/>
              </a:rPr>
              <a:t>Impact:</a:t>
            </a:r>
          </a:p>
          <a:p>
            <a:pPr>
              <a:buFont typeface=""/>
              <a:buChar char="•"/>
            </a:pPr>
            <a:r>
              <a:rPr lang="en-US" sz="1200" dirty="0">
                <a:latin typeface="Calibri"/>
                <a:ea typeface="Calibri"/>
                <a:cs typeface="Calibri"/>
              </a:rPr>
              <a:t>Enrichment of pupils’ cultural capital by exposing them to a range of art that they may not have encountered before</a:t>
            </a:r>
          </a:p>
          <a:p>
            <a:pPr>
              <a:buFont typeface=""/>
              <a:buChar char="•"/>
            </a:pPr>
            <a:r>
              <a:rPr lang="en-US" sz="1200" dirty="0">
                <a:latin typeface="Calibri"/>
                <a:ea typeface="Calibri"/>
                <a:cs typeface="Calibri"/>
              </a:rPr>
              <a:t>Promotion of wellbeing and building self-esteem through social learning opportunities and exposure to performance in front of an audience. </a:t>
            </a:r>
          </a:p>
          <a:p>
            <a:r>
              <a:rPr lang="en-US" sz="1200" dirty="0">
                <a:latin typeface="Calibri"/>
                <a:ea typeface="Calibri"/>
                <a:cs typeface="Calibri"/>
              </a:rPr>
              <a:t>Through Expressive Arts at Fountains, we foster an environment where pupils can:</a:t>
            </a:r>
          </a:p>
          <a:p>
            <a:pPr>
              <a:buFont typeface=""/>
              <a:buChar char="•"/>
            </a:pPr>
            <a:r>
              <a:rPr lang="en-US" sz="1200" dirty="0">
                <a:latin typeface="Calibri"/>
                <a:ea typeface="Calibri"/>
                <a:cs typeface="Calibri"/>
              </a:rPr>
              <a:t>Explore and experiment with art, music, drama and film and media, developing their own self-expression via a range of techniques</a:t>
            </a:r>
          </a:p>
          <a:p>
            <a:pPr>
              <a:buFont typeface=""/>
              <a:buChar char="•"/>
            </a:pPr>
            <a:r>
              <a:rPr lang="en-US" sz="1200" dirty="0">
                <a:latin typeface="Calibri"/>
                <a:ea typeface="Calibri"/>
                <a:cs typeface="Calibri"/>
              </a:rPr>
              <a:t>Develop their communication skills through engagement with their peers working towards a common goal</a:t>
            </a:r>
          </a:p>
          <a:p>
            <a:pPr>
              <a:buFont typeface=""/>
              <a:buChar char="•"/>
            </a:pPr>
            <a:r>
              <a:rPr lang="en-US" sz="1200" dirty="0">
                <a:latin typeface="Calibri"/>
                <a:ea typeface="Calibri"/>
                <a:cs typeface="Calibri"/>
              </a:rPr>
              <a:t>Gain enjoyment and confidence</a:t>
            </a:r>
          </a:p>
          <a:p>
            <a:pPr>
              <a:buFont typeface=""/>
              <a:buChar char="•"/>
            </a:pPr>
            <a:r>
              <a:rPr lang="en-US" sz="1200" dirty="0">
                <a:latin typeface="Calibri"/>
                <a:ea typeface="Calibri"/>
                <a:cs typeface="Calibri"/>
              </a:rPr>
              <a:t>Perform themselves or as part of a group, in front of an audience</a:t>
            </a:r>
          </a:p>
          <a:p>
            <a:endParaRPr lang="en-US" sz="1286" dirty="0">
              <a:solidFill>
                <a:srgbClr val="1A2663"/>
              </a:solidFill>
              <a:latin typeface="Dosis"/>
            </a:endParaRPr>
          </a:p>
        </p:txBody>
      </p:sp>
    </p:spTree>
    <p:extLst>
      <p:ext uri="{BB962C8B-B14F-4D97-AF65-F5344CB8AC3E}">
        <p14:creationId xmlns:p14="http://schemas.microsoft.com/office/powerpoint/2010/main" val="1224734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23F59-C003-418E-A972-0B25C866FD92}"/>
              </a:ext>
            </a:extLst>
          </p:cNvPr>
          <p:cNvSpPr>
            <a:spLocks noGrp="1"/>
          </p:cNvSpPr>
          <p:nvPr>
            <p:ph type="title"/>
          </p:nvPr>
        </p:nvSpPr>
        <p:spPr>
          <a:xfrm>
            <a:off x="966019" y="54924"/>
            <a:ext cx="10515600" cy="1325563"/>
          </a:xfrm>
        </p:spPr>
        <p:txBody>
          <a:bodyPr/>
          <a:lstStyle/>
          <a:p>
            <a:pPr algn="ctr"/>
            <a:r>
              <a:rPr lang="en-GB" b="1" dirty="0">
                <a:latin typeface="Arial Black" panose="020B0A04020102020204" pitchFamily="34" charset="0"/>
              </a:rPr>
              <a:t>Expressive Arts PATHWAYS </a:t>
            </a:r>
          </a:p>
        </p:txBody>
      </p:sp>
      <p:graphicFrame>
        <p:nvGraphicFramePr>
          <p:cNvPr id="3" name="Table 2">
            <a:extLst>
              <a:ext uri="{FF2B5EF4-FFF2-40B4-BE49-F238E27FC236}">
                <a16:creationId xmlns:a16="http://schemas.microsoft.com/office/drawing/2014/main" id="{6DDEBF09-A55F-DB1E-8661-0A3B9DEB5EFE}"/>
              </a:ext>
            </a:extLst>
          </p:cNvPr>
          <p:cNvGraphicFramePr>
            <a:graphicFrameLocks noGrp="1"/>
          </p:cNvGraphicFramePr>
          <p:nvPr>
            <p:extLst>
              <p:ext uri="{D42A27DB-BD31-4B8C-83A1-F6EECF244321}">
                <p14:modId xmlns:p14="http://schemas.microsoft.com/office/powerpoint/2010/main" val="2980308884"/>
              </p:ext>
            </p:extLst>
          </p:nvPr>
        </p:nvGraphicFramePr>
        <p:xfrm>
          <a:off x="2074607" y="963562"/>
          <a:ext cx="7846143" cy="5535562"/>
        </p:xfrm>
        <a:graphic>
          <a:graphicData uri="http://schemas.openxmlformats.org/drawingml/2006/table">
            <a:tbl>
              <a:tblPr firstRow="1" bandRow="1">
                <a:tableStyleId>{5C22544A-7EE6-4342-B048-85BDC9FD1C3A}</a:tableStyleId>
              </a:tblPr>
              <a:tblGrid>
                <a:gridCol w="2615381">
                  <a:extLst>
                    <a:ext uri="{9D8B030D-6E8A-4147-A177-3AD203B41FA5}">
                      <a16:colId xmlns:a16="http://schemas.microsoft.com/office/drawing/2014/main" val="2473177901"/>
                    </a:ext>
                  </a:extLst>
                </a:gridCol>
                <a:gridCol w="2615381">
                  <a:extLst>
                    <a:ext uri="{9D8B030D-6E8A-4147-A177-3AD203B41FA5}">
                      <a16:colId xmlns:a16="http://schemas.microsoft.com/office/drawing/2014/main" val="2987330199"/>
                    </a:ext>
                  </a:extLst>
                </a:gridCol>
                <a:gridCol w="2615381">
                  <a:extLst>
                    <a:ext uri="{9D8B030D-6E8A-4147-A177-3AD203B41FA5}">
                      <a16:colId xmlns:a16="http://schemas.microsoft.com/office/drawing/2014/main" val="3039501487"/>
                    </a:ext>
                  </a:extLst>
                </a:gridCol>
              </a:tblGrid>
              <a:tr h="489366">
                <a:tc>
                  <a:txBody>
                    <a:bodyPr/>
                    <a:lstStyle/>
                    <a:p>
                      <a:pPr algn="ctr"/>
                      <a:r>
                        <a:rPr lang="en-US" sz="1300"/>
                        <a:t>Kaleidoscope Students</a:t>
                      </a:r>
                    </a:p>
                  </a:txBody>
                  <a:tcPr marL="65314" marR="65314" marT="32657" marB="32657"/>
                </a:tc>
                <a:tc>
                  <a:txBody>
                    <a:bodyPr/>
                    <a:lstStyle/>
                    <a:p>
                      <a:pPr algn="ctr"/>
                      <a:r>
                        <a:rPr lang="en-US" sz="1300" dirty="0"/>
                        <a:t>Mosaic Students</a:t>
                      </a:r>
                    </a:p>
                  </a:txBody>
                  <a:tcPr marL="65314" marR="65314" marT="32657" marB="32657"/>
                </a:tc>
                <a:tc>
                  <a:txBody>
                    <a:bodyPr/>
                    <a:lstStyle/>
                    <a:p>
                      <a:pPr algn="ctr"/>
                      <a:r>
                        <a:rPr lang="en-US" sz="1300" dirty="0"/>
                        <a:t>Nexus Students</a:t>
                      </a:r>
                    </a:p>
                  </a:txBody>
                  <a:tcPr marL="65314" marR="65314" marT="32657" marB="32657"/>
                </a:tc>
                <a:extLst>
                  <a:ext uri="{0D108BD9-81ED-4DB2-BD59-A6C34878D82A}">
                    <a16:rowId xmlns:a16="http://schemas.microsoft.com/office/drawing/2014/main" val="403969740"/>
                  </a:ext>
                </a:extLst>
              </a:tr>
              <a:tr h="5046196">
                <a:tc>
                  <a:txBody>
                    <a:bodyPr/>
                    <a:lstStyle/>
                    <a:p>
                      <a:pPr lvl="0">
                        <a:buNone/>
                      </a:pPr>
                      <a:r>
                        <a:rPr lang="en-US" sz="1400" dirty="0">
                          <a:latin typeface="+mn-lt"/>
                        </a:rPr>
                        <a:t>Annual </a:t>
                      </a:r>
                      <a:r>
                        <a:rPr lang="en-US" sz="1400" dirty="0" err="1">
                          <a:latin typeface="+mn-lt"/>
                        </a:rPr>
                        <a:t>Programme</a:t>
                      </a:r>
                      <a:endParaRPr lang="en-US" sz="1400" dirty="0">
                        <a:latin typeface="+mn-lt"/>
                      </a:endParaRPr>
                    </a:p>
                    <a:p>
                      <a:pPr lvl="0">
                        <a:buNone/>
                      </a:pPr>
                      <a:endParaRPr lang="en-US" sz="1400" dirty="0">
                        <a:latin typeface="+mn-lt"/>
                      </a:endParaRPr>
                    </a:p>
                    <a:p>
                      <a:pPr lvl="0">
                        <a:buNone/>
                      </a:pPr>
                      <a:r>
                        <a:rPr lang="en-US" sz="1400" dirty="0">
                          <a:latin typeface="+mn-lt"/>
                        </a:rPr>
                        <a:t>Expressive arts will be delivered through sensory experiences using a variety of mediums on a half termly carousel. Repeated exposure to expressive arts sessions enables overlearning and consolidation. </a:t>
                      </a:r>
                    </a:p>
                  </a:txBody>
                  <a:tcPr marL="65314" marR="65314" marT="32657" marB="32657"/>
                </a:tc>
                <a:tc>
                  <a:txBody>
                    <a:bodyPr/>
                    <a:lstStyle/>
                    <a:p>
                      <a:pPr lvl="0">
                        <a:buNone/>
                      </a:pPr>
                      <a:r>
                        <a:rPr lang="en-US" sz="1400" dirty="0">
                          <a:latin typeface="+mn-lt"/>
                        </a:rPr>
                        <a:t>KS3: 3 Year </a:t>
                      </a:r>
                      <a:r>
                        <a:rPr lang="en-US" sz="1400" dirty="0" err="1">
                          <a:latin typeface="+mn-lt"/>
                        </a:rPr>
                        <a:t>programme</a:t>
                      </a:r>
                      <a:endParaRPr lang="en-US" sz="1400" dirty="0">
                        <a:latin typeface="+mn-lt"/>
                      </a:endParaRPr>
                    </a:p>
                    <a:p>
                      <a:pPr lvl="0">
                        <a:buNone/>
                      </a:pPr>
                      <a:r>
                        <a:rPr lang="en-US" sz="1400" dirty="0">
                          <a:latin typeface="+mn-lt"/>
                        </a:rPr>
                        <a:t>KS4 and 5: Modular 1 or 2 years</a:t>
                      </a:r>
                    </a:p>
                    <a:p>
                      <a:pPr lvl="0">
                        <a:buNone/>
                      </a:pPr>
                      <a:endParaRPr lang="en-US" sz="1400" dirty="0">
                        <a:latin typeface="+mn-lt"/>
                      </a:endParaRPr>
                    </a:p>
                    <a:p>
                      <a:pPr lvl="0">
                        <a:buNone/>
                      </a:pPr>
                      <a:r>
                        <a:rPr lang="en-US" sz="1400" dirty="0">
                          <a:latin typeface="+mn-lt"/>
                        </a:rPr>
                        <a:t>KS3 students access the same curriculum as Nexus students with adapted content for art and music.</a:t>
                      </a:r>
                    </a:p>
                    <a:p>
                      <a:pPr lvl="0">
                        <a:buNone/>
                      </a:pPr>
                      <a:r>
                        <a:rPr lang="en-US" sz="1400" dirty="0">
                          <a:latin typeface="+mn-lt"/>
                        </a:rPr>
                        <a:t>KS3 drama is a development of the same K&amp;S with different content.</a:t>
                      </a:r>
                    </a:p>
                    <a:p>
                      <a:pPr lvl="0">
                        <a:buNone/>
                      </a:pPr>
                      <a:r>
                        <a:rPr lang="en-US" sz="1400" dirty="0">
                          <a:latin typeface="+mn-lt"/>
                        </a:rPr>
                        <a:t>KS4 and KS5 work towards </a:t>
                      </a:r>
                      <a:r>
                        <a:rPr lang="en-US" sz="1400" dirty="0" err="1">
                          <a:latin typeface="+mn-lt"/>
                        </a:rPr>
                        <a:t>Asdan</a:t>
                      </a:r>
                      <a:r>
                        <a:rPr lang="en-US" sz="1400" dirty="0">
                          <a:latin typeface="+mn-lt"/>
                        </a:rPr>
                        <a:t> Life Skills Challenges</a:t>
                      </a:r>
                    </a:p>
                  </a:txBody>
                  <a:tcPr marL="65314" marR="65314" marT="32657" marB="32657"/>
                </a:tc>
                <a:tc>
                  <a:txBody>
                    <a:bodyPr/>
                    <a:lstStyle/>
                    <a:p>
                      <a:pPr lvl="0">
                        <a:buNone/>
                      </a:pPr>
                      <a:r>
                        <a:rPr lang="en-US" sz="1400" b="0" i="0" u="none" strike="noStrike" noProof="0" dirty="0">
                          <a:solidFill>
                            <a:srgbClr val="000000"/>
                          </a:solidFill>
                          <a:latin typeface="+mn-lt"/>
                        </a:rPr>
                        <a:t>KS3: 3 Year </a:t>
                      </a:r>
                      <a:r>
                        <a:rPr lang="en-US" sz="1400" b="0" i="0" u="none" strike="noStrike" noProof="0" dirty="0" err="1">
                          <a:solidFill>
                            <a:srgbClr val="000000"/>
                          </a:solidFill>
                          <a:latin typeface="+mn-lt"/>
                        </a:rPr>
                        <a:t>programme</a:t>
                      </a:r>
                      <a:endParaRPr lang="en-US" sz="1400" b="0" i="0" u="none" strike="noStrike" noProof="0" dirty="0">
                        <a:solidFill>
                          <a:srgbClr val="000000"/>
                        </a:solidFill>
                        <a:latin typeface="+mn-lt"/>
                      </a:endParaRPr>
                    </a:p>
                    <a:p>
                      <a:pPr lvl="0">
                        <a:buNone/>
                      </a:pPr>
                      <a:r>
                        <a:rPr lang="en-US" sz="1400" b="0" i="0" u="none" strike="noStrike" noProof="0" dirty="0">
                          <a:solidFill>
                            <a:srgbClr val="000000"/>
                          </a:solidFill>
                          <a:latin typeface="+mn-lt"/>
                        </a:rPr>
                        <a:t>KS4 and 5: 1 or 2 year </a:t>
                      </a:r>
                      <a:r>
                        <a:rPr lang="en-US" sz="1400" b="0" i="0" u="none" strike="noStrike" noProof="0" dirty="0" err="1">
                          <a:solidFill>
                            <a:srgbClr val="000000"/>
                          </a:solidFill>
                          <a:latin typeface="+mn-lt"/>
                        </a:rPr>
                        <a:t>programme</a:t>
                      </a:r>
                      <a:endParaRPr lang="en-US" sz="1400" b="0" i="0" u="none" strike="noStrike" noProof="0" dirty="0">
                        <a:solidFill>
                          <a:srgbClr val="000000"/>
                        </a:solidFill>
                        <a:latin typeface="+mn-lt"/>
                      </a:endParaRPr>
                    </a:p>
                    <a:p>
                      <a:pPr lvl="0">
                        <a:buNone/>
                      </a:pPr>
                      <a:endParaRPr lang="en-US" sz="1400" dirty="0">
                        <a:latin typeface="+mn-lt"/>
                      </a:endParaRPr>
                    </a:p>
                    <a:p>
                      <a:pPr lvl="0">
                        <a:buNone/>
                      </a:pPr>
                      <a:r>
                        <a:rPr lang="en-US" sz="1400" dirty="0">
                          <a:latin typeface="+mn-lt"/>
                        </a:rPr>
                        <a:t>KS3 ½ term x 3 years of art learning about sculpture, pattern and </a:t>
                      </a:r>
                      <a:r>
                        <a:rPr lang="en-US" sz="1400" dirty="0" err="1">
                          <a:latin typeface="+mn-lt"/>
                        </a:rPr>
                        <a:t>colour</a:t>
                      </a:r>
                      <a:r>
                        <a:rPr lang="en-US" sz="1400" dirty="0">
                          <a:latin typeface="+mn-lt"/>
                        </a:rPr>
                        <a:t> through topics of Nature, Islamic and African art.</a:t>
                      </a:r>
                    </a:p>
                    <a:p>
                      <a:pPr lvl="0">
                        <a:buNone/>
                      </a:pPr>
                      <a:r>
                        <a:rPr lang="en-US" sz="1400" dirty="0">
                          <a:latin typeface="+mn-lt"/>
                        </a:rPr>
                        <a:t>KS3 music is a structured Charanga </a:t>
                      </a:r>
                      <a:r>
                        <a:rPr lang="en-US" sz="1400" dirty="0" err="1">
                          <a:latin typeface="+mn-lt"/>
                        </a:rPr>
                        <a:t>programme</a:t>
                      </a:r>
                      <a:r>
                        <a:rPr lang="en-US" sz="1400" dirty="0">
                          <a:latin typeface="+mn-lt"/>
                        </a:rPr>
                        <a:t> using wind, keyboard and glockenspiel instruments.  </a:t>
                      </a:r>
                    </a:p>
                    <a:p>
                      <a:pPr lvl="0">
                        <a:buNone/>
                      </a:pPr>
                      <a:r>
                        <a:rPr lang="en-US" sz="1400" dirty="0">
                          <a:latin typeface="+mn-lt"/>
                        </a:rPr>
                        <a:t>KS3 drama </a:t>
                      </a:r>
                      <a:r>
                        <a:rPr lang="en-GB" sz="1400" b="0" i="0" u="none" strike="noStrike" noProof="0" dirty="0">
                          <a:solidFill>
                            <a:schemeClr val="tx1"/>
                          </a:solidFill>
                          <a:latin typeface="+mn-lt"/>
                        </a:rPr>
                        <a:t>students will be taught the meaning and use of a range of Drama key terms to support the learning process and performance skills. </a:t>
                      </a:r>
                      <a:endParaRPr lang="en-US" sz="1400" b="0" i="0" u="none" strike="noStrike" noProof="0" dirty="0">
                        <a:solidFill>
                          <a:srgbClr val="000000"/>
                        </a:solidFill>
                        <a:latin typeface="+mn-lt"/>
                      </a:endParaRPr>
                    </a:p>
                    <a:p>
                      <a:pPr lvl="0">
                        <a:buNone/>
                      </a:pPr>
                      <a:r>
                        <a:rPr lang="en-GB" sz="1400" b="0" i="0" u="none" strike="noStrike" noProof="0" dirty="0">
                          <a:solidFill>
                            <a:schemeClr val="tx1"/>
                          </a:solidFill>
                          <a:latin typeface="+mn-lt"/>
                        </a:rPr>
                        <a:t>KS4 and KS5 students opt into Expressive arts Entry level qualifications with GCSE Fine Art  offered to art</a:t>
                      </a:r>
                      <a:r>
                        <a:rPr lang="en-GB" sz="1400" b="1" i="0" u="none" strike="noStrike" noProof="0" dirty="0">
                          <a:solidFill>
                            <a:schemeClr val="tx1"/>
                          </a:solidFill>
                          <a:latin typeface="+mn-lt"/>
                        </a:rPr>
                        <a:t> </a:t>
                      </a:r>
                      <a:r>
                        <a:rPr lang="en-GB" sz="1400" b="0" i="0" u="none" strike="noStrike" noProof="0" dirty="0">
                          <a:solidFill>
                            <a:schemeClr val="tx1"/>
                          </a:solidFill>
                          <a:latin typeface="+mn-lt"/>
                        </a:rPr>
                        <a:t>students who can access. </a:t>
                      </a:r>
                    </a:p>
                  </a:txBody>
                  <a:tcPr marL="65314" marR="65314" marT="32657" marB="32657"/>
                </a:tc>
                <a:extLst>
                  <a:ext uri="{0D108BD9-81ED-4DB2-BD59-A6C34878D82A}">
                    <a16:rowId xmlns:a16="http://schemas.microsoft.com/office/drawing/2014/main" val="3974767210"/>
                  </a:ext>
                </a:extLst>
              </a:tr>
            </a:tbl>
          </a:graphicData>
        </a:graphic>
      </p:graphicFrame>
    </p:spTree>
    <p:extLst>
      <p:ext uri="{BB962C8B-B14F-4D97-AF65-F5344CB8AC3E}">
        <p14:creationId xmlns:p14="http://schemas.microsoft.com/office/powerpoint/2010/main" val="3966502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1F13E9-5492-BDD8-7A0C-4E58D8DCD08B}"/>
              </a:ext>
            </a:extLst>
          </p:cNvPr>
          <p:cNvSpPr txBox="1"/>
          <p:nvPr/>
        </p:nvSpPr>
        <p:spPr>
          <a:xfrm>
            <a:off x="285136" y="856357"/>
            <a:ext cx="11729884" cy="5262979"/>
          </a:xfrm>
          <a:prstGeom prst="rect">
            <a:avLst/>
          </a:prstGeom>
          <a:noFill/>
        </p:spPr>
        <p:txBody>
          <a:bodyPr wrap="square">
            <a:spAutoFit/>
          </a:bodyPr>
          <a:lstStyle/>
          <a:p>
            <a:pPr marL="0" indent="0">
              <a:buNone/>
            </a:pPr>
            <a:r>
              <a:rPr lang="en-GB" sz="2400" dirty="0"/>
              <a:t>Slide 5 – </a:t>
            </a:r>
            <a:r>
              <a:rPr lang="en-GB" sz="2400" b="1" dirty="0"/>
              <a:t>Kaleidoscope</a:t>
            </a:r>
            <a:r>
              <a:rPr lang="en-GB" sz="2400" dirty="0"/>
              <a:t> Annual Rotational LTP</a:t>
            </a:r>
          </a:p>
          <a:p>
            <a:pPr marL="0" indent="0">
              <a:buNone/>
            </a:pPr>
            <a:r>
              <a:rPr lang="en-GB" sz="2400" dirty="0"/>
              <a:t>Slide 6 – </a:t>
            </a:r>
            <a:r>
              <a:rPr lang="en-GB" sz="2400" b="1" dirty="0"/>
              <a:t>KS3 LTP Nexus and Mosaic </a:t>
            </a:r>
            <a:r>
              <a:rPr lang="en-GB" sz="2400" dirty="0"/>
              <a:t>(sequence of learning)</a:t>
            </a:r>
          </a:p>
          <a:p>
            <a:pPr marL="0" indent="0">
              <a:buNone/>
            </a:pPr>
            <a:r>
              <a:rPr lang="en-GB" sz="2400" dirty="0"/>
              <a:t>Slide 7 – </a:t>
            </a:r>
            <a:r>
              <a:rPr lang="en-GB" sz="2400" b="1" dirty="0"/>
              <a:t>KS3 assessment </a:t>
            </a:r>
            <a:r>
              <a:rPr lang="en-GB" sz="2400" dirty="0"/>
              <a:t>information</a:t>
            </a:r>
          </a:p>
          <a:p>
            <a:pPr marL="0" indent="0">
              <a:buNone/>
            </a:pPr>
            <a:r>
              <a:rPr lang="en-GB" sz="2400" dirty="0"/>
              <a:t>Slide 8 – </a:t>
            </a:r>
            <a:r>
              <a:rPr lang="en-GB" sz="2400" b="1" dirty="0"/>
              <a:t>KS3 Nexus/Mosaic Knowledge and Skills Grid </a:t>
            </a:r>
            <a:r>
              <a:rPr lang="en-GB" sz="2400" dirty="0"/>
              <a:t>for art</a:t>
            </a:r>
          </a:p>
          <a:p>
            <a:r>
              <a:rPr lang="en-GB" sz="2400" dirty="0"/>
              <a:t>Slide 9&amp;10 – </a:t>
            </a:r>
            <a:r>
              <a:rPr lang="en-GB" sz="2400" b="1" dirty="0"/>
              <a:t>KS4 Entry 2/Entry 3 LTP </a:t>
            </a:r>
            <a:r>
              <a:rPr lang="en-GB" sz="2400" dirty="0"/>
              <a:t>(sequence of learning) WJEC Creative Pathways, </a:t>
            </a:r>
            <a:r>
              <a:rPr lang="en-GB" sz="2400" b="1" dirty="0"/>
              <a:t>KS4 Entry 2/Entry 3 assessment </a:t>
            </a:r>
            <a:r>
              <a:rPr lang="en-GB" sz="2400" dirty="0"/>
              <a:t>information WJEC Creative Pathways</a:t>
            </a:r>
          </a:p>
          <a:p>
            <a:r>
              <a:rPr lang="en-GB" sz="2400" dirty="0"/>
              <a:t>Slide 11 &amp; 12 – </a:t>
            </a:r>
            <a:r>
              <a:rPr lang="en-GB" sz="2400" b="1" dirty="0"/>
              <a:t>KS4 Entry 2/Entry 3 LTP </a:t>
            </a:r>
            <a:r>
              <a:rPr lang="en-GB" sz="2400" dirty="0"/>
              <a:t>(sequence of learning) WJEC Creative Pathways, </a:t>
            </a:r>
            <a:r>
              <a:rPr lang="en-GB" sz="2400" b="1" dirty="0"/>
              <a:t>KS4 Entry 2/Entry 3 assessment </a:t>
            </a:r>
            <a:r>
              <a:rPr lang="en-GB" sz="2400" dirty="0"/>
              <a:t>information WJEC Creative Pathways</a:t>
            </a:r>
          </a:p>
          <a:p>
            <a:pPr marL="0" indent="0">
              <a:buNone/>
            </a:pPr>
            <a:r>
              <a:rPr lang="en-GB" sz="2400" dirty="0"/>
              <a:t>Slide 13 – </a:t>
            </a:r>
            <a:r>
              <a:rPr lang="en-GB" sz="2400" b="1" dirty="0"/>
              <a:t>KS4/Post 16 GCSE </a:t>
            </a:r>
            <a:r>
              <a:rPr lang="en-GB" sz="2400" dirty="0"/>
              <a:t>WJEC/</a:t>
            </a:r>
            <a:r>
              <a:rPr lang="en-GB" sz="2400" dirty="0" err="1"/>
              <a:t>Eduqas</a:t>
            </a:r>
            <a:r>
              <a:rPr lang="en-GB" sz="2400" dirty="0"/>
              <a:t> Art and Design (Fine art) LTP</a:t>
            </a:r>
          </a:p>
          <a:p>
            <a:pPr marL="0" indent="0">
              <a:buNone/>
            </a:pPr>
            <a:r>
              <a:rPr lang="en-GB" sz="2400" dirty="0"/>
              <a:t>Slide 14 – </a:t>
            </a:r>
            <a:r>
              <a:rPr lang="en-GB" sz="2400" b="1" dirty="0"/>
              <a:t>KS4/Post 16 GCSE assessment </a:t>
            </a:r>
            <a:r>
              <a:rPr lang="en-GB" sz="2400" dirty="0"/>
              <a:t>information</a:t>
            </a:r>
          </a:p>
          <a:p>
            <a:pPr marL="0" indent="0">
              <a:buNone/>
            </a:pPr>
            <a:r>
              <a:rPr lang="en-GB" sz="2400" dirty="0"/>
              <a:t>Slide 15 – </a:t>
            </a:r>
            <a:r>
              <a:rPr lang="en-GB" sz="2400" b="1" dirty="0"/>
              <a:t>KS4/Post 16 Entry 1 LTP </a:t>
            </a:r>
            <a:r>
              <a:rPr lang="en-GB" sz="2400" dirty="0"/>
              <a:t>(sequence of learning) ASDAN Life Skills Challenge</a:t>
            </a:r>
          </a:p>
          <a:p>
            <a:pPr marL="0" indent="0">
              <a:buNone/>
            </a:pPr>
            <a:r>
              <a:rPr lang="en-GB" sz="2400" dirty="0"/>
              <a:t>Slide 15 – </a:t>
            </a:r>
            <a:r>
              <a:rPr lang="en-GB" sz="2400" b="1" dirty="0"/>
              <a:t>KS4 Entry 1 assessment </a:t>
            </a:r>
            <a:r>
              <a:rPr lang="en-GB" sz="2400" dirty="0"/>
              <a:t>information ASDAN Life Skills Challenge</a:t>
            </a:r>
          </a:p>
          <a:p>
            <a:pPr marL="0" indent="0">
              <a:buNone/>
            </a:pPr>
            <a:r>
              <a:rPr lang="en-GB" sz="2400" dirty="0"/>
              <a:t>Slide 16 – </a:t>
            </a:r>
            <a:r>
              <a:rPr lang="en-GB" sz="2400" b="1" dirty="0"/>
              <a:t>KS4 Nexus/Post 16 Mosaic LTP </a:t>
            </a:r>
            <a:r>
              <a:rPr lang="en-GB" sz="2400" dirty="0"/>
              <a:t>(sequence of learning)</a:t>
            </a:r>
          </a:p>
          <a:p>
            <a:pPr marL="0" indent="0">
              <a:buNone/>
            </a:pPr>
            <a:r>
              <a:rPr lang="en-GB" sz="2400" dirty="0"/>
              <a:t>Slide 17- </a:t>
            </a:r>
            <a:r>
              <a:rPr lang="en-GB" sz="2400" b="1" dirty="0"/>
              <a:t>KS4 Mosaic assessment </a:t>
            </a:r>
            <a:r>
              <a:rPr lang="en-GB" sz="2400" dirty="0"/>
              <a:t>information</a:t>
            </a:r>
          </a:p>
        </p:txBody>
      </p:sp>
      <p:sp>
        <p:nvSpPr>
          <p:cNvPr id="7" name="TextBox 6">
            <a:extLst>
              <a:ext uri="{FF2B5EF4-FFF2-40B4-BE49-F238E27FC236}">
                <a16:creationId xmlns:a16="http://schemas.microsoft.com/office/drawing/2014/main" id="{D4B9857D-5E42-5C96-4B7D-059170B95B04}"/>
              </a:ext>
            </a:extLst>
          </p:cNvPr>
          <p:cNvSpPr txBox="1"/>
          <p:nvPr/>
        </p:nvSpPr>
        <p:spPr>
          <a:xfrm>
            <a:off x="1936955" y="165241"/>
            <a:ext cx="8318090" cy="584775"/>
          </a:xfrm>
          <a:prstGeom prst="rect">
            <a:avLst/>
          </a:prstGeom>
          <a:noFill/>
        </p:spPr>
        <p:txBody>
          <a:bodyPr wrap="square">
            <a:spAutoFit/>
          </a:bodyPr>
          <a:lstStyle/>
          <a:p>
            <a:r>
              <a:rPr lang="en-GB" sz="3200" dirty="0"/>
              <a:t>Key Stage 3&amp;4 Art LTP and Assessment Info</a:t>
            </a:r>
          </a:p>
        </p:txBody>
      </p:sp>
    </p:spTree>
    <p:extLst>
      <p:ext uri="{BB962C8B-B14F-4D97-AF65-F5344CB8AC3E}">
        <p14:creationId xmlns:p14="http://schemas.microsoft.com/office/powerpoint/2010/main" val="3503344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3684107" y="185121"/>
            <a:ext cx="6805368" cy="1325563"/>
          </a:xfrm>
          <a:prstGeom prst="rect">
            <a:avLst/>
          </a:prstGeom>
        </p:spPr>
        <p:txBody>
          <a:bodyPr vert="horz" lIns="65314" tIns="32657" rIns="65314" bIns="32657" rtlCol="0" anchor="t">
            <a:normAutofit fontScale="475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5714" b="1" spc="214">
                <a:solidFill>
                  <a:srgbClr val="4D4D4D"/>
                </a:solidFill>
                <a:latin typeface="+mn-lt"/>
              </a:rPr>
              <a:t>Expressive Arts SEQUENCE OF LEARNING Kaleidoscope</a:t>
            </a:r>
          </a:p>
          <a:p>
            <a:r>
              <a:rPr lang="en-GB" sz="5714" b="1" u="sng" spc="214">
                <a:solidFill>
                  <a:srgbClr val="4D4D4D"/>
                </a:solidFill>
                <a:latin typeface="+mn-lt"/>
              </a:rPr>
              <a:t>Art, Music and Drama</a:t>
            </a:r>
            <a:endParaRPr lang="en-GB" sz="5714" b="1" u="sng" spc="214">
              <a:solidFill>
                <a:srgbClr val="4D4D4D"/>
              </a:solidFill>
              <a:latin typeface="+mn-lt"/>
              <a:ea typeface="Calibri"/>
              <a:cs typeface="Calibri"/>
            </a:endParaRPr>
          </a:p>
          <a:p>
            <a:r>
              <a:rPr lang="en-GB" sz="5714" b="1" spc="214">
                <a:solidFill>
                  <a:srgbClr val="4D4D4D"/>
                </a:solidFill>
                <a:latin typeface="+mn-lt"/>
              </a:rPr>
              <a:t>Repeated annually</a:t>
            </a:r>
            <a:endParaRPr lang="en-GB" sz="5714" b="1" spc="214">
              <a:solidFill>
                <a:srgbClr val="4D4D4D"/>
              </a:solidFill>
              <a:latin typeface="+mn-lt"/>
              <a:ea typeface="Calibri"/>
              <a:cs typeface="Calibri"/>
            </a:endParaRPr>
          </a:p>
          <a:p>
            <a:endParaRPr lang="en-GB" sz="6000" b="1" spc="214">
              <a:solidFill>
                <a:srgbClr val="4D4D4D"/>
              </a:solidFill>
              <a:latin typeface="+mn-lt"/>
            </a:endParaRP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1710770" y="357536"/>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7957" y="988841"/>
            <a:ext cx="1358964" cy="592489"/>
          </a:xfrm>
          <a:prstGeom prst="rect">
            <a:avLst/>
          </a:prstGeom>
        </p:spPr>
      </p:pic>
      <p:graphicFrame>
        <p:nvGraphicFramePr>
          <p:cNvPr id="2" name="Table 1">
            <a:extLst>
              <a:ext uri="{FF2B5EF4-FFF2-40B4-BE49-F238E27FC236}">
                <a16:creationId xmlns:a16="http://schemas.microsoft.com/office/drawing/2014/main" id="{42B33C5D-9407-BB0F-874D-DA053C8277AB}"/>
              </a:ext>
            </a:extLst>
          </p:cNvPr>
          <p:cNvGraphicFramePr>
            <a:graphicFrameLocks noGrp="1"/>
          </p:cNvGraphicFramePr>
          <p:nvPr>
            <p:extLst>
              <p:ext uri="{D42A27DB-BD31-4B8C-83A1-F6EECF244321}">
                <p14:modId xmlns:p14="http://schemas.microsoft.com/office/powerpoint/2010/main" val="2771819107"/>
              </p:ext>
            </p:extLst>
          </p:nvPr>
        </p:nvGraphicFramePr>
        <p:xfrm>
          <a:off x="491612" y="1720598"/>
          <a:ext cx="11257935" cy="4889125"/>
        </p:xfrm>
        <a:graphic>
          <a:graphicData uri="http://schemas.openxmlformats.org/drawingml/2006/table">
            <a:tbl>
              <a:tblPr firstRow="1" bandRow="1">
                <a:tableStyleId>{5C22544A-7EE6-4342-B048-85BDC9FD1C3A}</a:tableStyleId>
              </a:tblPr>
              <a:tblGrid>
                <a:gridCol w="3752645">
                  <a:extLst>
                    <a:ext uri="{9D8B030D-6E8A-4147-A177-3AD203B41FA5}">
                      <a16:colId xmlns:a16="http://schemas.microsoft.com/office/drawing/2014/main" val="1643026118"/>
                    </a:ext>
                  </a:extLst>
                </a:gridCol>
                <a:gridCol w="3752645">
                  <a:extLst>
                    <a:ext uri="{9D8B030D-6E8A-4147-A177-3AD203B41FA5}">
                      <a16:colId xmlns:a16="http://schemas.microsoft.com/office/drawing/2014/main" val="2893469364"/>
                    </a:ext>
                  </a:extLst>
                </a:gridCol>
                <a:gridCol w="3752645">
                  <a:extLst>
                    <a:ext uri="{9D8B030D-6E8A-4147-A177-3AD203B41FA5}">
                      <a16:colId xmlns:a16="http://schemas.microsoft.com/office/drawing/2014/main" val="229419655"/>
                    </a:ext>
                  </a:extLst>
                </a:gridCol>
              </a:tblGrid>
              <a:tr h="402116">
                <a:tc>
                  <a:txBody>
                    <a:bodyPr/>
                    <a:lstStyle/>
                    <a:p>
                      <a:pPr algn="ctr"/>
                      <a:r>
                        <a:rPr lang="en-GB" sz="1300">
                          <a:solidFill>
                            <a:schemeClr val="tx1"/>
                          </a:solidFill>
                        </a:rPr>
                        <a:t>Art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Music</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Drama</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25410">
                <a:tc gridSpan="3">
                  <a:txBody>
                    <a:bodyPr/>
                    <a:lstStyle/>
                    <a:p>
                      <a:pPr algn="ctr"/>
                      <a:r>
                        <a:rPr lang="en-GB" sz="130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2024743">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700" dirty="0">
                          <a:effectLst/>
                          <a:latin typeface="Calibri"/>
                          <a:ea typeface="Calibri" panose="020F0502020204030204" pitchFamily="34" charset="0"/>
                          <a:cs typeface="Times New Roman"/>
                        </a:rPr>
                        <a:t>The students will be exploring the fundamentals of art: colour, texture, pattern, line. They will explore these concepts through sensory art activities based around a creative framework.</a:t>
                      </a:r>
                    </a:p>
                    <a:p>
                      <a:pPr marL="0" marR="0" lvl="0" indent="0" algn="l" defTabSz="1280160"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p>
                      <a:r>
                        <a:rPr lang="en-US" sz="700" b="1" noProof="1">
                          <a:solidFill>
                            <a:schemeClr val="tx1">
                              <a:lumMod val="65000"/>
                              <a:lumOff val="35000"/>
                            </a:schemeClr>
                          </a:solidFill>
                        </a:rPr>
                        <a:t>Week 1: To gain understanding of colour and simple paint mixing</a:t>
                      </a:r>
                    </a:p>
                    <a:p>
                      <a:endParaRPr lang="en-GB" sz="700" dirty="0">
                        <a:effectLst/>
                        <a:latin typeface="Calibri" panose="020F0502020204030204" pitchFamily="34" charset="0"/>
                        <a:ea typeface="Calibri" panose="020F0502020204030204" pitchFamily="34" charset="0"/>
                        <a:cs typeface="Times New Roman" panose="02020603050405020304" pitchFamily="18" charset="0"/>
                      </a:endParaRPr>
                    </a:p>
                    <a:p>
                      <a:r>
                        <a:rPr lang="en-GB" sz="700" b="1" noProof="1">
                          <a:solidFill>
                            <a:schemeClr val="tx1">
                              <a:lumMod val="65000"/>
                              <a:lumOff val="35000"/>
                            </a:schemeClr>
                          </a:solidFill>
                          <a:latin typeface="Calibri"/>
                          <a:ea typeface="Calibri" panose="020F0502020204030204" pitchFamily="34" charset="0"/>
                          <a:cs typeface="Times New Roman"/>
                        </a:rPr>
                        <a:t>Week 2: To use a range of art tools safely</a:t>
                      </a:r>
                    </a:p>
                    <a:p>
                      <a:pPr>
                        <a:lnSpc>
                          <a:spcPct val="107000"/>
                        </a:lnSpc>
                        <a:spcAft>
                          <a:spcPts val="800"/>
                        </a:spcAft>
                      </a:pPr>
                      <a:r>
                        <a:rPr lang="en-GB" sz="700" dirty="0">
                          <a:effectLst/>
                          <a:latin typeface="Calibri"/>
                          <a:ea typeface="Calibri" panose="020F0502020204030204" pitchFamily="34" charset="0"/>
                          <a:cs typeface="Times New Roman"/>
                        </a:rPr>
                        <a:t>Mixture of paint brushes, chalk, stamps, sponges. </a:t>
                      </a:r>
                    </a:p>
                    <a:p>
                      <a:pPr>
                        <a:lnSpc>
                          <a:spcPct val="107000"/>
                        </a:lnSpc>
                        <a:spcAft>
                          <a:spcPts val="800"/>
                        </a:spcAft>
                      </a:pPr>
                      <a:r>
                        <a:rPr lang="en-GB" sz="700" dirty="0">
                          <a:effectLst/>
                          <a:latin typeface="Calibri"/>
                          <a:ea typeface="Calibri" panose="020F0502020204030204" pitchFamily="34" charset="0"/>
                          <a:cs typeface="Times New Roman"/>
                        </a:rPr>
                        <a:t>Week 3: To experience using texture and pattern.</a:t>
                      </a:r>
                    </a:p>
                    <a:p>
                      <a:pPr marL="0" marR="0" lvl="0" indent="0" algn="l" defTabSz="1280160" rtl="0" eaLnBrk="1" fontAlgn="auto" latinLnBrk="0" hangingPunct="1">
                        <a:lnSpc>
                          <a:spcPct val="107000"/>
                        </a:lnSpc>
                        <a:spcBef>
                          <a:spcPts val="0"/>
                        </a:spcBef>
                        <a:spcAft>
                          <a:spcPts val="800"/>
                        </a:spcAft>
                        <a:buClrTx/>
                        <a:buSzTx/>
                        <a:buFontTx/>
                        <a:buNone/>
                        <a:tabLst/>
                        <a:defRPr/>
                      </a:pPr>
                      <a:r>
                        <a:rPr lang="en-GB" sz="700" dirty="0">
                          <a:effectLst/>
                          <a:latin typeface="Calibri"/>
                          <a:ea typeface="Calibri" panose="020F0502020204030204" pitchFamily="34" charset="0"/>
                          <a:cs typeface="Times New Roman"/>
                        </a:rPr>
                        <a:t>Week 4: To experience and begin to understand line</a:t>
                      </a:r>
                    </a:p>
                    <a:p>
                      <a:pPr marL="0" marR="0" lvl="0" indent="0" algn="l" defTabSz="1280160" rtl="0" eaLnBrk="1" fontAlgn="auto" latinLnBrk="0" hangingPunct="1">
                        <a:lnSpc>
                          <a:spcPct val="107000"/>
                        </a:lnSpc>
                        <a:spcBef>
                          <a:spcPts val="0"/>
                        </a:spcBef>
                        <a:spcAft>
                          <a:spcPts val="800"/>
                        </a:spcAft>
                        <a:buClrTx/>
                        <a:buSzTx/>
                        <a:buFontTx/>
                        <a:buNone/>
                        <a:tabLst/>
                        <a:defRPr/>
                      </a:pPr>
                      <a:r>
                        <a:rPr lang="en-US" sz="700" b="1" noProof="1">
                          <a:solidFill>
                            <a:schemeClr val="tx1">
                              <a:lumMod val="65000"/>
                              <a:lumOff val="35000"/>
                            </a:schemeClr>
                          </a:solidFill>
                        </a:rPr>
                        <a:t>Week 5 + 6: To express ideas and feelings through mark making using a variety of mediums</a:t>
                      </a:r>
                    </a:p>
                    <a:p>
                      <a:pPr marL="0" marR="0" lvl="0" indent="0" algn="l" defTabSz="1280160" rtl="0" eaLnBrk="1" fontAlgn="auto" latinLnBrk="0" hangingPunct="1">
                        <a:lnSpc>
                          <a:spcPct val="107000"/>
                        </a:lnSpc>
                        <a:spcBef>
                          <a:spcPts val="0"/>
                        </a:spcBef>
                        <a:spcAft>
                          <a:spcPts val="800"/>
                        </a:spcAft>
                        <a:buClrTx/>
                        <a:buSzTx/>
                        <a:buFontTx/>
                        <a:buNone/>
                        <a:tabLst/>
                        <a:defRPr/>
                      </a:pPr>
                      <a:r>
                        <a:rPr lang="en-US" sz="700" b="1" noProof="1">
                          <a:solidFill>
                            <a:schemeClr val="tx1">
                              <a:lumMod val="65000"/>
                              <a:lumOff val="35000"/>
                            </a:schemeClr>
                          </a:solidFill>
                        </a:rPr>
                        <a:t>(See detail on MTP available for GMW)</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700">
                          <a:solidFill>
                            <a:schemeClr val="tx1"/>
                          </a:solidFill>
                        </a:rPr>
                        <a:t>Students will be exposed to a range of musical stimuli and encouraged to listen, anticipate, respond and copy.  They will hear and create groups of sounds as meaningful musical information.</a:t>
                      </a:r>
                    </a:p>
                    <a:p>
                      <a:r>
                        <a:rPr lang="en-GB" sz="700">
                          <a:solidFill>
                            <a:schemeClr val="tx1"/>
                          </a:solidFill>
                        </a:rPr>
                        <a:t>Some will sing or play along to short pieces of music, in time and with some accuracy of pitch and rhythm.  </a:t>
                      </a:r>
                    </a:p>
                    <a:p>
                      <a:r>
                        <a:rPr lang="en-GB" sz="700">
                          <a:solidFill>
                            <a:schemeClr val="tx1"/>
                          </a:solidFill>
                        </a:rPr>
                        <a:t>They will use interactive digital music resources to develop their understanding of how sound relates to visual symbols and patterns.</a:t>
                      </a:r>
                    </a:p>
                    <a:p>
                      <a:r>
                        <a:rPr lang="en-GB" sz="700">
                          <a:solidFill>
                            <a:schemeClr val="tx1"/>
                          </a:solidFill>
                        </a:rPr>
                        <a:t>They will be encouraged to interact with others through turn-taking and parachute activities.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900">
                          <a:solidFill>
                            <a:schemeClr val="tx1"/>
                          </a:solidFill>
                        </a:rPr>
                        <a:t>Students will have opportunities to develop their holistic understanding and experience of drama through stories, music and interactive props to provide a multi-sensory sequence of lessons.</a:t>
                      </a:r>
                      <a:endParaRPr lang="en-US" sz="1300"/>
                    </a:p>
                    <a:p>
                      <a:pPr lvl="0">
                        <a:buNone/>
                      </a:pPr>
                      <a:endParaRPr lang="en-GB" sz="900">
                        <a:solidFill>
                          <a:schemeClr val="tx1"/>
                        </a:solidFill>
                      </a:endParaRPr>
                    </a:p>
                    <a:p>
                      <a:pPr lvl="0">
                        <a:buNone/>
                      </a:pPr>
                      <a:r>
                        <a:rPr lang="en-GB" sz="900" b="1">
                          <a:solidFill>
                            <a:schemeClr val="tx1"/>
                          </a:solidFill>
                        </a:rPr>
                        <a:t>'Odyssey Now' – Nicola Grove and Keith Park</a:t>
                      </a:r>
                    </a:p>
                    <a:p>
                      <a:pPr lvl="0">
                        <a:buNone/>
                      </a:pPr>
                      <a:r>
                        <a:rPr lang="en-GB" sz="900" b="0">
                          <a:solidFill>
                            <a:schemeClr val="tx1"/>
                          </a:solidFill>
                        </a:rPr>
                        <a:t>Setting Off/Cyclops/Circe/Hades/Calypso/Return Home</a:t>
                      </a:r>
                    </a:p>
                    <a:p>
                      <a:pPr lvl="0">
                        <a:buNone/>
                      </a:pPr>
                      <a:endParaRPr lang="en-GB" sz="900" b="1">
                        <a:solidFill>
                          <a:schemeClr val="tx1"/>
                        </a:solidFill>
                      </a:endParaRPr>
                    </a:p>
                    <a:p>
                      <a:pPr lvl="0">
                        <a:buNone/>
                      </a:pPr>
                      <a:r>
                        <a:rPr lang="en-GB" sz="900" b="1">
                          <a:solidFill>
                            <a:schemeClr val="tx1"/>
                          </a:solidFill>
                        </a:rPr>
                        <a:t>'Sensory Drama for Very Special People' – Flo Longhorn</a:t>
                      </a:r>
                    </a:p>
                    <a:p>
                      <a:pPr lvl="0">
                        <a:buNone/>
                      </a:pPr>
                      <a:r>
                        <a:rPr lang="en-GB" sz="900" b="0">
                          <a:solidFill>
                            <a:schemeClr val="tx1"/>
                          </a:solidFill>
                        </a:rPr>
                        <a:t>The Journey/The treasure Box/Football Crazy/Walk in the Forest</a:t>
                      </a:r>
                    </a:p>
                    <a:p>
                      <a:pPr lvl="0">
                        <a:buNone/>
                      </a:pPr>
                      <a:endParaRPr lang="en-GB" sz="900" b="0">
                        <a:solidFill>
                          <a:schemeClr val="tx1"/>
                        </a:solidFill>
                      </a:endParaRPr>
                    </a:p>
                    <a:p>
                      <a:pPr lvl="0">
                        <a:buNone/>
                      </a:pPr>
                      <a:r>
                        <a:rPr lang="en-GB" sz="900" b="1">
                          <a:solidFill>
                            <a:schemeClr val="tx1"/>
                          </a:solidFill>
                        </a:rPr>
                        <a:t>'Bag Books' - Multisensory stories for people with learning disabilities</a:t>
                      </a:r>
                    </a:p>
                    <a:p>
                      <a:pPr lvl="0">
                        <a:buNone/>
                      </a:pPr>
                      <a:r>
                        <a:rPr lang="en-GB" sz="900" b="0">
                          <a:solidFill>
                            <a:schemeClr val="tx1"/>
                          </a:solidFill>
                        </a:rPr>
                        <a:t>Desmond/The Haircut/A day at the Seaside</a:t>
                      </a:r>
                      <a:endParaRPr lang="en-GB" sz="900" b="1">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387109">
                <a:tc gridSpan="3">
                  <a:txBody>
                    <a:bodyPr/>
                    <a:lstStyle/>
                    <a:p>
                      <a:pPr algn="ctr"/>
                      <a:r>
                        <a:rPr lang="en-GB" sz="13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1749747">
                <a:tc>
                  <a:txBody>
                    <a:bodyPr/>
                    <a:lstStyle/>
                    <a:p>
                      <a:pPr marL="457200" indent="-457200">
                        <a:buFont typeface="Arial"/>
                        <a:buChar char="•"/>
                      </a:pPr>
                      <a:r>
                        <a:rPr lang="en-GB" sz="900">
                          <a:solidFill>
                            <a:schemeClr val="tx1"/>
                          </a:solidFill>
                        </a:rPr>
                        <a:t>Experiment with texture, form and function</a:t>
                      </a:r>
                    </a:p>
                    <a:p>
                      <a:pPr marL="457200" lvl="0" indent="-457200">
                        <a:buFont typeface="Arial"/>
                        <a:buChar char="•"/>
                      </a:pPr>
                      <a:r>
                        <a:rPr lang="en-GB" sz="900">
                          <a:solidFill>
                            <a:schemeClr val="tx1"/>
                          </a:solidFill>
                        </a:rPr>
                        <a:t>Represent their own ideas, feeling and thoughts through drawing</a:t>
                      </a:r>
                    </a:p>
                    <a:p>
                      <a:pPr marL="457200" lvl="0" indent="-457200">
                        <a:buFont typeface="Arial"/>
                        <a:buChar char="•"/>
                      </a:pPr>
                      <a:r>
                        <a:rPr lang="en-GB" sz="900">
                          <a:solidFill>
                            <a:schemeClr val="tx1"/>
                          </a:solidFill>
                        </a:rPr>
                        <a:t>Begin to use a variety of drawing tools</a:t>
                      </a:r>
                    </a:p>
                    <a:p>
                      <a:pPr marL="457200" lvl="0" indent="-457200">
                        <a:buFont typeface="Arial"/>
                        <a:buChar char="•"/>
                      </a:pPr>
                      <a:r>
                        <a:rPr lang="en-GB" sz="900">
                          <a:solidFill>
                            <a:schemeClr val="tx1"/>
                          </a:solidFill>
                        </a:rPr>
                        <a:t>Begin to learn fundamental colour and experiment to discover 'new' colours</a:t>
                      </a:r>
                    </a:p>
                    <a:p>
                      <a:pPr marL="457200" lvl="0" indent="-457200">
                        <a:buFont typeface="Arial"/>
                        <a:buChar char="•"/>
                      </a:pPr>
                      <a:r>
                        <a:rPr lang="en-GB" sz="900">
                          <a:solidFill>
                            <a:schemeClr val="tx1"/>
                          </a:solidFill>
                        </a:rPr>
                        <a:t>Begin to form simple lines for a purpose</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700">
                          <a:solidFill>
                            <a:schemeClr val="tx1"/>
                          </a:solidFill>
                        </a:rPr>
                        <a:t>Staff will observe the consistency of students’ engagement and responses.  They will observe the extent to which a student: relates to sounds; makes their own sounds; reacts to simple patterns in sounds; recognises musical motifs and engages with them; anticipates prominent features of music; is able to perform/improvise their own ideas in response to musical cues.</a:t>
                      </a:r>
                    </a:p>
                    <a:p>
                      <a:r>
                        <a:rPr lang="en-GB" sz="700">
                          <a:solidFill>
                            <a:schemeClr val="tx1"/>
                          </a:solidFill>
                        </a:rPr>
                        <a:t>Students will be observed to be reactive, proactive (intentionally making their own sounds) or interactive (engaging with others through sound).</a:t>
                      </a:r>
                    </a:p>
                    <a:p>
                      <a:r>
                        <a:rPr lang="en-GB" sz="700">
                          <a:solidFill>
                            <a:schemeClr val="tx1"/>
                          </a:solidFill>
                        </a:rPr>
                        <a:t>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900" dirty="0">
                          <a:solidFill>
                            <a:schemeClr val="tx1"/>
                          </a:solidFill>
                        </a:rPr>
                        <a:t>Knowledge</a:t>
                      </a:r>
                    </a:p>
                    <a:p>
                      <a:pPr lvl="0">
                        <a:buNone/>
                      </a:pPr>
                      <a:r>
                        <a:rPr lang="en-GB" sz="900" dirty="0">
                          <a:solidFill>
                            <a:schemeClr val="tx1"/>
                          </a:solidFill>
                        </a:rPr>
                        <a:t>Using the stimuli of vision, hearing, touch and smell, students will have opportunity to develop their understanding, communication and interaction.</a:t>
                      </a:r>
                      <a:endParaRPr lang="en-US" sz="1300" dirty="0"/>
                    </a:p>
                    <a:p>
                      <a:pPr lvl="0">
                        <a:buNone/>
                      </a:pPr>
                      <a:endParaRPr lang="en-GB" sz="900" dirty="0">
                        <a:solidFill>
                          <a:schemeClr val="tx1"/>
                        </a:solidFill>
                      </a:endParaRPr>
                    </a:p>
                    <a:p>
                      <a:pPr lvl="0">
                        <a:buNone/>
                      </a:pPr>
                      <a:r>
                        <a:rPr lang="en-GB" sz="900" dirty="0">
                          <a:solidFill>
                            <a:schemeClr val="tx1"/>
                          </a:solidFill>
                        </a:rPr>
                        <a:t>Skills</a:t>
                      </a:r>
                      <a:endParaRPr lang="en-GB" sz="1300" dirty="0"/>
                    </a:p>
                    <a:p>
                      <a:pPr lvl="0">
                        <a:buNone/>
                      </a:pPr>
                      <a:r>
                        <a:rPr lang="en-GB" sz="900" dirty="0">
                          <a:solidFill>
                            <a:schemeClr val="tx1"/>
                          </a:solidFill>
                        </a:rPr>
                        <a:t>To request, to demonstrate a feeling through eye contact, verbal, gesture, to turn take.</a:t>
                      </a:r>
                    </a:p>
                    <a:p>
                      <a:pPr lvl="0">
                        <a:buNone/>
                      </a:pPr>
                      <a:r>
                        <a:rPr lang="en-GB" sz="900" dirty="0">
                          <a:solidFill>
                            <a:schemeClr val="tx1"/>
                          </a:solidFill>
                        </a:rPr>
                        <a:t>Communication – pre-intentional- reactive/anticipatory</a:t>
                      </a:r>
                    </a:p>
                    <a:p>
                      <a:pPr lvl="0">
                        <a:buNone/>
                      </a:pPr>
                      <a:r>
                        <a:rPr lang="en-GB" sz="900" dirty="0">
                          <a:solidFill>
                            <a:schemeClr val="tx1"/>
                          </a:solidFill>
                        </a:rPr>
                        <a:t>                             - Intentional – intentional/reciprocal</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4110004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08B8FC0-B4E2-46FE-8C95-5596BE1544E4}"/>
              </a:ext>
            </a:extLst>
          </p:cNvPr>
          <p:cNvSpPr txBox="1">
            <a:spLocks/>
          </p:cNvSpPr>
          <p:nvPr/>
        </p:nvSpPr>
        <p:spPr>
          <a:xfrm>
            <a:off x="3872839" y="357536"/>
            <a:ext cx="6805368" cy="1325563"/>
          </a:xfrm>
          <a:prstGeom prst="rect">
            <a:avLst/>
          </a:prstGeom>
        </p:spPr>
        <p:txBody>
          <a:bodyPr vert="horz" lIns="65314" tIns="32657" rIns="65314" bIns="32657" rtlCol="0" anchor="t">
            <a:normAutofit fontScale="325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5714" b="1" spc="214" dirty="0">
                <a:solidFill>
                  <a:srgbClr val="4D4D4D"/>
                </a:solidFill>
                <a:latin typeface="+mn-lt"/>
              </a:rPr>
              <a:t>ART SEQUENCE OF LEARNING </a:t>
            </a:r>
            <a:r>
              <a:rPr lang="en-GB" sz="5714" b="1" spc="214" dirty="0">
                <a:solidFill>
                  <a:srgbClr val="4D4D4D"/>
                </a:solidFill>
                <a:highlight>
                  <a:srgbClr val="FFFF00"/>
                </a:highlight>
                <a:latin typeface="+mn-lt"/>
              </a:rPr>
              <a:t>KS3 Nexus </a:t>
            </a:r>
            <a:r>
              <a:rPr lang="en-GB" sz="5714" b="1" spc="214" dirty="0">
                <a:solidFill>
                  <a:srgbClr val="4D4D4D"/>
                </a:solidFill>
                <a:latin typeface="+mn-lt"/>
              </a:rPr>
              <a:t>(1 hr per week 1 term per year)and </a:t>
            </a:r>
            <a:r>
              <a:rPr lang="en-GB" sz="5714" b="1" spc="214" dirty="0">
                <a:solidFill>
                  <a:srgbClr val="4D4D4D"/>
                </a:solidFill>
                <a:highlight>
                  <a:srgbClr val="FFFF00"/>
                </a:highlight>
                <a:latin typeface="+mn-lt"/>
              </a:rPr>
              <a:t>Mosaic</a:t>
            </a:r>
            <a:r>
              <a:rPr lang="en-GB" sz="5714" b="1" spc="214" dirty="0">
                <a:solidFill>
                  <a:srgbClr val="4D4D4D"/>
                </a:solidFill>
                <a:latin typeface="+mn-lt"/>
              </a:rPr>
              <a:t> (2 hrs per week 2 terms per year – to allow for pace of learning)</a:t>
            </a:r>
          </a:p>
          <a:p>
            <a:endParaRPr lang="en-GB" sz="5714" b="1" spc="214" dirty="0">
              <a:solidFill>
                <a:srgbClr val="4D4D4D"/>
              </a:solidFill>
              <a:latin typeface="+mn-lt"/>
            </a:endParaRPr>
          </a:p>
          <a:p>
            <a:r>
              <a:rPr lang="en-GB" sz="5714" b="1" spc="214" dirty="0">
                <a:solidFill>
                  <a:srgbClr val="4D4D4D"/>
                </a:solidFill>
                <a:latin typeface="+mn-lt"/>
              </a:rPr>
              <a:t>Year 1, 2, 3 </a:t>
            </a:r>
            <a:endParaRPr lang="en-GB" sz="5714" b="1" u="sng" spc="214" dirty="0">
              <a:solidFill>
                <a:srgbClr val="4D4D4D"/>
              </a:solidFill>
              <a:latin typeface="+mn-lt"/>
              <a:ea typeface="Calibri"/>
              <a:cs typeface="Calibri"/>
            </a:endParaRPr>
          </a:p>
          <a:p>
            <a:r>
              <a:rPr lang="en-GB" sz="5714" b="1" spc="214" dirty="0">
                <a:solidFill>
                  <a:srgbClr val="4D4D4D"/>
                </a:solidFill>
                <a:latin typeface="+mn-lt"/>
              </a:rPr>
              <a:t>2024-2027</a:t>
            </a:r>
            <a:endParaRPr lang="en-GB" sz="6000" b="1" spc="214" dirty="0">
              <a:solidFill>
                <a:srgbClr val="4D4D4D"/>
              </a:solidFill>
              <a:latin typeface="+mn-lt"/>
            </a:endParaRPr>
          </a:p>
        </p:txBody>
      </p:sp>
      <p:pic>
        <p:nvPicPr>
          <p:cNvPr id="21" name="Picture 20">
            <a:extLst>
              <a:ext uri="{FF2B5EF4-FFF2-40B4-BE49-F238E27FC236}">
                <a16:creationId xmlns:a16="http://schemas.microsoft.com/office/drawing/2014/main" id="{E8D98F0F-CB6D-4E83-8C66-76C55CD82E68}"/>
              </a:ext>
            </a:extLst>
          </p:cNvPr>
          <p:cNvPicPr>
            <a:picLocks noChangeAspect="1"/>
          </p:cNvPicPr>
          <p:nvPr/>
        </p:nvPicPr>
        <p:blipFill>
          <a:blip r:embed="rId2"/>
          <a:stretch>
            <a:fillRect/>
          </a:stretch>
        </p:blipFill>
        <p:spPr>
          <a:xfrm>
            <a:off x="1710770" y="357536"/>
            <a:ext cx="2162069" cy="592489"/>
          </a:xfrm>
          <a:prstGeom prst="rect">
            <a:avLst/>
          </a:prstGeom>
        </p:spPr>
      </p:pic>
      <p:pic>
        <p:nvPicPr>
          <p:cNvPr id="22" name="Picture 21">
            <a:extLst>
              <a:ext uri="{FF2B5EF4-FFF2-40B4-BE49-F238E27FC236}">
                <a16:creationId xmlns:a16="http://schemas.microsoft.com/office/drawing/2014/main" id="{8DCED038-AF3F-4D7F-BA37-312D908D66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7957" y="988841"/>
            <a:ext cx="1358964" cy="592489"/>
          </a:xfrm>
          <a:prstGeom prst="rect">
            <a:avLst/>
          </a:prstGeom>
        </p:spPr>
      </p:pic>
      <p:graphicFrame>
        <p:nvGraphicFramePr>
          <p:cNvPr id="3" name="Table 2">
            <a:extLst>
              <a:ext uri="{FF2B5EF4-FFF2-40B4-BE49-F238E27FC236}">
                <a16:creationId xmlns:a16="http://schemas.microsoft.com/office/drawing/2014/main" id="{DF28C875-0AF9-5B83-993A-4F38F508DF08}"/>
              </a:ext>
            </a:extLst>
          </p:cNvPr>
          <p:cNvGraphicFramePr>
            <a:graphicFrameLocks noGrp="1"/>
          </p:cNvGraphicFramePr>
          <p:nvPr>
            <p:extLst>
              <p:ext uri="{D42A27DB-BD31-4B8C-83A1-F6EECF244321}">
                <p14:modId xmlns:p14="http://schemas.microsoft.com/office/powerpoint/2010/main" val="1427649506"/>
              </p:ext>
            </p:extLst>
          </p:nvPr>
        </p:nvGraphicFramePr>
        <p:xfrm>
          <a:off x="412955" y="1720598"/>
          <a:ext cx="11484078" cy="4940939"/>
        </p:xfrm>
        <a:graphic>
          <a:graphicData uri="http://schemas.openxmlformats.org/drawingml/2006/table">
            <a:tbl>
              <a:tblPr firstRow="1" bandRow="1">
                <a:tableStyleId>{5C22544A-7EE6-4342-B048-85BDC9FD1C3A}</a:tableStyleId>
              </a:tblPr>
              <a:tblGrid>
                <a:gridCol w="3820264">
                  <a:extLst>
                    <a:ext uri="{9D8B030D-6E8A-4147-A177-3AD203B41FA5}">
                      <a16:colId xmlns:a16="http://schemas.microsoft.com/office/drawing/2014/main" val="1643026118"/>
                    </a:ext>
                  </a:extLst>
                </a:gridCol>
                <a:gridCol w="3831907">
                  <a:extLst>
                    <a:ext uri="{9D8B030D-6E8A-4147-A177-3AD203B41FA5}">
                      <a16:colId xmlns:a16="http://schemas.microsoft.com/office/drawing/2014/main" val="2893469364"/>
                    </a:ext>
                  </a:extLst>
                </a:gridCol>
                <a:gridCol w="3831907">
                  <a:extLst>
                    <a:ext uri="{9D8B030D-6E8A-4147-A177-3AD203B41FA5}">
                      <a16:colId xmlns:a16="http://schemas.microsoft.com/office/drawing/2014/main" val="229419655"/>
                    </a:ext>
                  </a:extLst>
                </a:gridCol>
              </a:tblGrid>
              <a:tr h="574875">
                <a:tc>
                  <a:txBody>
                    <a:bodyPr/>
                    <a:lstStyle/>
                    <a:p>
                      <a:pPr algn="ctr"/>
                      <a:r>
                        <a:rPr lang="en-GB" sz="1300">
                          <a:solidFill>
                            <a:schemeClr val="tx1"/>
                          </a:solidFill>
                        </a:rPr>
                        <a:t>Year 1</a:t>
                      </a:r>
                    </a:p>
                    <a:p>
                      <a:pPr algn="ctr"/>
                      <a:r>
                        <a:rPr lang="en-GB" sz="1300">
                          <a:solidFill>
                            <a:schemeClr val="tx1"/>
                          </a:solidFill>
                        </a:rPr>
                        <a:t>24-25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2</a:t>
                      </a:r>
                    </a:p>
                    <a:p>
                      <a:pPr algn="ctr"/>
                      <a:r>
                        <a:rPr lang="en-GB" sz="1300">
                          <a:solidFill>
                            <a:schemeClr val="tx1"/>
                          </a:solidFill>
                        </a:rPr>
                        <a:t>25-26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a:solidFill>
                            <a:schemeClr val="tx1"/>
                          </a:solidFill>
                        </a:rPr>
                        <a:t>Year 3</a:t>
                      </a:r>
                    </a:p>
                    <a:p>
                      <a:pPr algn="ctr"/>
                      <a:r>
                        <a:rPr lang="en-GB" sz="1300">
                          <a:solidFill>
                            <a:schemeClr val="tx1"/>
                          </a:solidFill>
                        </a:rPr>
                        <a:t>26-27</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310137">
                <a:tc gridSpan="3">
                  <a:txBody>
                    <a:bodyPr/>
                    <a:lstStyle/>
                    <a:p>
                      <a:pPr algn="ctr"/>
                      <a:r>
                        <a:rPr lang="en-GB" sz="1300" dirty="0">
                          <a:solidFill>
                            <a:schemeClr val="tx1"/>
                          </a:solidFill>
                        </a:rPr>
                        <a:t>Content – 6 – 8 weeks on carousel with My Futures/Expressive Arts  subjects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1597783">
                <a:tc>
                  <a:txBody>
                    <a:bodyPr/>
                    <a:lstStyle/>
                    <a:p>
                      <a:r>
                        <a:rPr lang="en-US" sz="1000" b="1" noProof="1">
                          <a:solidFill>
                            <a:schemeClr val="tx1">
                              <a:lumMod val="65000"/>
                              <a:lumOff val="35000"/>
                            </a:schemeClr>
                          </a:solidFill>
                        </a:rPr>
                        <a:t>Topic – Nature Art (sculpture focus)</a:t>
                      </a:r>
                    </a:p>
                    <a:p>
                      <a:r>
                        <a:rPr lang="en-US" sz="1000" noProof="1">
                          <a:solidFill>
                            <a:schemeClr val="tx1">
                              <a:lumMod val="65000"/>
                              <a:lumOff val="35000"/>
                            </a:schemeClr>
                          </a:solidFill>
                        </a:rPr>
                        <a:t>Suggested Artist: Andy Goldsworthy</a:t>
                      </a:r>
                    </a:p>
                    <a:p>
                      <a:r>
                        <a:rPr lang="en-US" sz="1000" noProof="1">
                          <a:solidFill>
                            <a:schemeClr val="tx1">
                              <a:lumMod val="65000"/>
                              <a:lumOff val="35000"/>
                            </a:schemeClr>
                          </a:solidFill>
                        </a:rPr>
                        <a:t>Links to: Humanities/Geography – Coasts and Rainforests, PSHE – Global warming </a:t>
                      </a:r>
                    </a:p>
                    <a:p>
                      <a:r>
                        <a:rPr lang="en-US" sz="1000" noProof="1">
                          <a:solidFill>
                            <a:schemeClr val="tx1">
                              <a:lumMod val="65000"/>
                              <a:lumOff val="35000"/>
                            </a:schemeClr>
                          </a:solidFill>
                        </a:rPr>
                        <a:t>Suggested activity – nature sculpture using natural items, colours</a:t>
                      </a:r>
                    </a:p>
                    <a:p>
                      <a:endParaRPr lang="en-US" sz="1000" noProof="1">
                        <a:solidFill>
                          <a:schemeClr val="tx1">
                            <a:lumMod val="65000"/>
                            <a:lumOff val="35000"/>
                          </a:schemeClr>
                        </a:solidFill>
                      </a:endParaRPr>
                    </a:p>
                    <a:p>
                      <a:endParaRPr lang="en-US" sz="1000" noProof="1">
                        <a:solidFill>
                          <a:schemeClr val="tx1">
                            <a:lumMod val="65000"/>
                            <a:lumOff val="35000"/>
                          </a:schemeClr>
                        </a:solidFill>
                      </a:endParaRPr>
                    </a:p>
                    <a:p>
                      <a:endParaRPr lang="en-GB" sz="100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1000" b="1" noProof="1">
                          <a:solidFill>
                            <a:schemeClr val="tx1">
                              <a:lumMod val="65000"/>
                              <a:lumOff val="35000"/>
                            </a:schemeClr>
                          </a:solidFill>
                        </a:rPr>
                        <a:t>Topic – Islamic Art  (pattern focus) </a:t>
                      </a:r>
                    </a:p>
                    <a:p>
                      <a:r>
                        <a:rPr lang="en-US" sz="1000" noProof="1">
                          <a:solidFill>
                            <a:schemeClr val="tx1">
                              <a:lumMod val="65000"/>
                              <a:lumOff val="35000"/>
                            </a:schemeClr>
                          </a:solidFill>
                        </a:rPr>
                        <a:t>Suggested Artist: Alifia Khan</a:t>
                      </a:r>
                    </a:p>
                    <a:p>
                      <a:r>
                        <a:rPr lang="en-US" sz="1000" noProof="1">
                          <a:solidFill>
                            <a:schemeClr val="tx1">
                              <a:lumMod val="65000"/>
                              <a:lumOff val="35000"/>
                            </a:schemeClr>
                          </a:solidFill>
                        </a:rPr>
                        <a:t>Link to  RE /SMSC/BFV– ‘Islam’ Muslim Culture</a:t>
                      </a:r>
                    </a:p>
                    <a:p>
                      <a:r>
                        <a:rPr lang="en-US" sz="1000" noProof="1">
                          <a:solidFill>
                            <a:schemeClr val="tx1">
                              <a:lumMod val="65000"/>
                              <a:lumOff val="35000"/>
                            </a:schemeClr>
                          </a:solidFill>
                        </a:rPr>
                        <a:t>Suggested activity: Textiles – weaving. Printing-block pattern creation, Tiling/Mosaics</a:t>
                      </a:r>
                    </a:p>
                    <a:p>
                      <a:endParaRPr lang="en-GB" sz="100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sz="1000" b="1" noProof="1">
                          <a:solidFill>
                            <a:schemeClr val="tx1">
                              <a:lumMod val="65000"/>
                              <a:lumOff val="35000"/>
                            </a:schemeClr>
                          </a:solidFill>
                        </a:rPr>
                        <a:t>Topic – African  Art (colour focus) </a:t>
                      </a:r>
                    </a:p>
                    <a:p>
                      <a:r>
                        <a:rPr lang="en-US" sz="1000" noProof="1">
                          <a:solidFill>
                            <a:schemeClr val="tx1">
                              <a:lumMod val="65000"/>
                              <a:lumOff val="35000"/>
                            </a:schemeClr>
                          </a:solidFill>
                        </a:rPr>
                        <a:t>Suggested Artist: Chief Jimoh Buraimoh</a:t>
                      </a:r>
                    </a:p>
                    <a:p>
                      <a:r>
                        <a:rPr lang="en-US" sz="1000" noProof="1">
                          <a:solidFill>
                            <a:schemeClr val="tx1">
                              <a:lumMod val="65000"/>
                              <a:lumOff val="35000"/>
                            </a:schemeClr>
                          </a:solidFill>
                        </a:rPr>
                        <a:t>Link to  Humanities – Africa, SMSC/PSHE – protest/civil rights</a:t>
                      </a:r>
                    </a:p>
                    <a:p>
                      <a:r>
                        <a:rPr lang="en-US" sz="1000" noProof="1">
                          <a:solidFill>
                            <a:schemeClr val="tx1">
                              <a:lumMod val="65000"/>
                              <a:lumOff val="35000"/>
                            </a:schemeClr>
                          </a:solidFill>
                        </a:rPr>
                        <a:t>Suggested activity – mask making (SoW available for adaptation)</a:t>
                      </a:r>
                    </a:p>
                    <a:p>
                      <a:endParaRPr lang="en-GB" sz="100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429421">
                <a:tc gridSpan="3">
                  <a:txBody>
                    <a:bodyPr/>
                    <a:lstStyle/>
                    <a:p>
                      <a:pPr algn="ctr"/>
                      <a:r>
                        <a:rPr lang="en-GB" sz="1300" dirty="0">
                          <a:solidFill>
                            <a:schemeClr val="tx1"/>
                          </a:solidFill>
                        </a:rPr>
                        <a:t>Knowledge and Skills </a:t>
                      </a:r>
                    </a:p>
                    <a:p>
                      <a:pPr algn="ctr"/>
                      <a:r>
                        <a:rPr lang="en-GB" sz="900" dirty="0">
                          <a:solidFill>
                            <a:schemeClr val="tx1"/>
                          </a:solidFill>
                        </a:rPr>
                        <a:t>Students work across the K&amp;S at own pace throughout the 3 years and are assessed against below criteria throughout this period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221694">
                <a:tc>
                  <a:txBody>
                    <a:bodyPr/>
                    <a:lstStyle/>
                    <a:p>
                      <a:pPr algn="ctr"/>
                      <a:r>
                        <a:rPr lang="en-GB" sz="900" dirty="0">
                          <a:solidFill>
                            <a:schemeClr val="tx1"/>
                          </a:solidFill>
                        </a:rPr>
                        <a:t>Evolving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GB" sz="900">
                          <a:solidFill>
                            <a:schemeClr val="tx1"/>
                          </a:solidFill>
                        </a:rPr>
                        <a:t>Achieved</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GB" sz="900">
                          <a:solidFill>
                            <a:schemeClr val="tx1"/>
                          </a:solidFill>
                        </a:rPr>
                        <a:t>Mastered</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889613459"/>
                  </a:ext>
                </a:extLst>
              </a:tr>
              <a:tr h="1807029">
                <a:tc>
                  <a:txBody>
                    <a:bodyPr/>
                    <a:lstStyle/>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Look at the work of different artists and apply simple techniques in their style.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basic language when describing the work of others. </a:t>
                      </a:r>
                      <a:endParaRPr lang="en-GB" sz="1800" b="0" i="0" u="none" strike="noStrike" kern="1200" baseline="0" dirty="0">
                        <a:solidFill>
                          <a:schemeClr val="dk1"/>
                        </a:solidFill>
                        <a:latin typeface="+mn-lt"/>
                        <a:ea typeface="+mn-ea"/>
                        <a:cs typeface="+mn-cs"/>
                      </a:endParaRP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Experiment with some art techniques when drawing and painting.</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a pencil to observe shapes and outlines and apply basic layers of shading.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paint to apply </a:t>
                      </a:r>
                      <a:r>
                        <a:rPr lang="en-US" sz="700" b="0" i="0" u="none" strike="noStrike" kern="1200" baseline="0" dirty="0" err="1">
                          <a:solidFill>
                            <a:schemeClr val="dk1"/>
                          </a:solidFill>
                          <a:latin typeface="+mn-lt"/>
                          <a:ea typeface="+mn-ea"/>
                          <a:cs typeface="+mn-cs"/>
                        </a:rPr>
                        <a:t>colour</a:t>
                      </a:r>
                      <a:r>
                        <a:rPr lang="en-US" sz="700" b="0" i="0" u="none" strike="noStrike" kern="1200" baseline="0" dirty="0">
                          <a:solidFill>
                            <a:schemeClr val="dk1"/>
                          </a:solidFill>
                          <a:latin typeface="+mn-lt"/>
                          <a:ea typeface="+mn-ea"/>
                          <a:cs typeface="+mn-cs"/>
                        </a:rPr>
                        <a:t> to my work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my practical drawing and painting skills to create finished pieces of work. </a:t>
                      </a:r>
                      <a:endParaRPr lang="en-GB" sz="7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Understand how artists create their work and observe the ideas that go into their pieces.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Develop full sentences when writing about my progress and the work of others.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Experiment with different art techniques.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these to add to my work as it progresses.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Start to observe proportions and detail when drawing.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Start to mix </a:t>
                      </a:r>
                      <a:r>
                        <a:rPr lang="en-US" sz="700" b="0" i="0" u="none" strike="noStrike" kern="1200" baseline="0" dirty="0" err="1">
                          <a:solidFill>
                            <a:schemeClr val="dk1"/>
                          </a:solidFill>
                          <a:latin typeface="+mn-lt"/>
                          <a:ea typeface="+mn-ea"/>
                          <a:cs typeface="+mn-cs"/>
                        </a:rPr>
                        <a:t>colours</a:t>
                      </a:r>
                      <a:r>
                        <a:rPr lang="en-US" sz="700" b="0" i="0" u="none" strike="noStrike" kern="1200" baseline="0" dirty="0">
                          <a:solidFill>
                            <a:schemeClr val="dk1"/>
                          </a:solidFill>
                          <a:latin typeface="+mn-lt"/>
                          <a:ea typeface="+mn-ea"/>
                          <a:cs typeface="+mn-cs"/>
                        </a:rPr>
                        <a:t> and apply some layers to my paintings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secondary source imagery to develop my own ideas, when completing artwork. </a:t>
                      </a:r>
                      <a:endParaRPr lang="en-GB" sz="7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Select specific pieces of artwork and use these for my own artistic development.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Explain my likes and dislikes about different artworks and write in full sentences.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Test a number of techniques with growing independence.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Use different ideas to make changes to my work as it progresses.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Draw with increasing accuracy and growing skill, using tone and texture.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Mix </a:t>
                      </a:r>
                      <a:r>
                        <a:rPr lang="en-US" sz="700" b="0" i="0" u="none" strike="noStrike" kern="1200" baseline="0" dirty="0" err="1">
                          <a:solidFill>
                            <a:schemeClr val="dk1"/>
                          </a:solidFill>
                          <a:latin typeface="+mn-lt"/>
                          <a:ea typeface="+mn-ea"/>
                          <a:cs typeface="+mn-cs"/>
                        </a:rPr>
                        <a:t>colours</a:t>
                      </a:r>
                      <a:r>
                        <a:rPr lang="en-US" sz="700" b="0" i="0" u="none" strike="noStrike" kern="1200" baseline="0" dirty="0">
                          <a:solidFill>
                            <a:schemeClr val="dk1"/>
                          </a:solidFill>
                          <a:latin typeface="+mn-lt"/>
                          <a:ea typeface="+mn-ea"/>
                          <a:cs typeface="+mn-cs"/>
                        </a:rPr>
                        <a:t> and experiment with a range of paint techniques with some success.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 Apply my understanding of the </a:t>
                      </a:r>
                      <a:r>
                        <a:rPr lang="en-US" sz="700" b="0" i="0" u="none" strike="noStrike" kern="1200" baseline="0" dirty="0" err="1">
                          <a:solidFill>
                            <a:schemeClr val="dk1"/>
                          </a:solidFill>
                          <a:latin typeface="+mn-lt"/>
                          <a:ea typeface="+mn-ea"/>
                          <a:cs typeface="+mn-cs"/>
                        </a:rPr>
                        <a:t>colour</a:t>
                      </a:r>
                      <a:r>
                        <a:rPr lang="en-US" sz="700" b="0" i="0" u="none" strike="noStrike" kern="1200" baseline="0" dirty="0">
                          <a:solidFill>
                            <a:schemeClr val="dk1"/>
                          </a:solidFill>
                          <a:latin typeface="+mn-lt"/>
                          <a:ea typeface="+mn-ea"/>
                          <a:cs typeface="+mn-cs"/>
                        </a:rPr>
                        <a:t> theory practically when mixing paints.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Produce work from secondary source images and experiment with different ideas and approaches. </a:t>
                      </a:r>
                    </a:p>
                    <a:p>
                      <a:pPr marL="171450" indent="-171450">
                        <a:buFont typeface="Arial" panose="020B0604020202020204" pitchFamily="34" charset="0"/>
                        <a:buChar char="•"/>
                      </a:pPr>
                      <a:r>
                        <a:rPr lang="en-US" sz="700" b="0" i="0" u="none" strike="noStrike" kern="1200" baseline="0" dirty="0">
                          <a:solidFill>
                            <a:schemeClr val="dk1"/>
                          </a:solidFill>
                          <a:latin typeface="+mn-lt"/>
                          <a:ea typeface="+mn-ea"/>
                          <a:cs typeface="+mn-cs"/>
                        </a:rPr>
                        <a:t>+ Use my own ideas and images to create individual and experimental finished pieces, showing some artist links. </a:t>
                      </a:r>
                      <a:endParaRPr lang="en-GB" sz="7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4080169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3AC2F-E773-D0AD-F1AB-44351DFD4F01}"/>
              </a:ext>
            </a:extLst>
          </p:cNvPr>
          <p:cNvSpPr>
            <a:spLocks noGrp="1"/>
          </p:cNvSpPr>
          <p:nvPr>
            <p:ph type="title"/>
          </p:nvPr>
        </p:nvSpPr>
        <p:spPr/>
        <p:txBody>
          <a:bodyPr/>
          <a:lstStyle/>
          <a:p>
            <a:r>
              <a:rPr lang="en-GB" dirty="0">
                <a:solidFill>
                  <a:srgbClr val="00B050"/>
                </a:solidFill>
              </a:rPr>
              <a:t>KS3 Art Assessment</a:t>
            </a:r>
          </a:p>
        </p:txBody>
      </p:sp>
      <p:sp>
        <p:nvSpPr>
          <p:cNvPr id="3" name="Content Placeholder 2">
            <a:extLst>
              <a:ext uri="{FF2B5EF4-FFF2-40B4-BE49-F238E27FC236}">
                <a16:creationId xmlns:a16="http://schemas.microsoft.com/office/drawing/2014/main" id="{84A1B1FB-4B7A-ED84-D11B-E9B1BD75A34F}"/>
              </a:ext>
            </a:extLst>
          </p:cNvPr>
          <p:cNvSpPr>
            <a:spLocks noGrp="1"/>
          </p:cNvSpPr>
          <p:nvPr>
            <p:ph idx="1"/>
          </p:nvPr>
        </p:nvSpPr>
        <p:spPr/>
        <p:txBody>
          <a:bodyPr>
            <a:normAutofit fontScale="55000" lnSpcReduction="20000"/>
          </a:bodyPr>
          <a:lstStyle/>
          <a:p>
            <a:pPr>
              <a:lnSpc>
                <a:spcPct val="160000"/>
              </a:lnSpc>
            </a:pPr>
            <a:r>
              <a:rPr lang="en-GB" dirty="0">
                <a:solidFill>
                  <a:srgbClr val="00B050"/>
                </a:solidFill>
              </a:rPr>
              <a:t>Details of summative assessments currently used </a:t>
            </a:r>
            <a:r>
              <a:rPr lang="en-GB" dirty="0">
                <a:solidFill>
                  <a:srgbClr val="00B050"/>
                </a:solidFill>
                <a:highlight>
                  <a:srgbClr val="FFFF00"/>
                </a:highlight>
              </a:rPr>
              <a:t>- assessment criteria are from the 2013 primary art national curriculum</a:t>
            </a:r>
          </a:p>
          <a:p>
            <a:pPr>
              <a:lnSpc>
                <a:spcPct val="160000"/>
              </a:lnSpc>
            </a:pPr>
            <a:r>
              <a:rPr lang="en-GB" dirty="0">
                <a:solidFill>
                  <a:srgbClr val="00B050"/>
                </a:solidFill>
              </a:rPr>
              <a:t>Frequency of assessments – </a:t>
            </a:r>
            <a:r>
              <a:rPr lang="en-GB" dirty="0">
                <a:solidFill>
                  <a:srgbClr val="00B050"/>
                </a:solidFill>
                <a:highlight>
                  <a:srgbClr val="FFFF00"/>
                </a:highlight>
              </a:rPr>
              <a:t>formative assessments during lessons, as and when students have completed a task. Summative assessment grid at the start of year 7 as a baseline and the end of the unit on the carousel in yrs 7, 8 and 9. </a:t>
            </a:r>
          </a:p>
          <a:p>
            <a:pPr>
              <a:lnSpc>
                <a:spcPct val="160000"/>
              </a:lnSpc>
            </a:pPr>
            <a:r>
              <a:rPr lang="en-GB" dirty="0">
                <a:solidFill>
                  <a:srgbClr val="00B050"/>
                </a:solidFill>
              </a:rPr>
              <a:t>Format of assessments – </a:t>
            </a:r>
            <a:r>
              <a:rPr lang="en-GB" dirty="0">
                <a:solidFill>
                  <a:srgbClr val="00B050"/>
                </a:solidFill>
                <a:highlight>
                  <a:srgbClr val="FFFF00"/>
                </a:highlight>
              </a:rPr>
              <a:t>practical.</a:t>
            </a:r>
            <a:endParaRPr lang="en-GB" dirty="0">
              <a:solidFill>
                <a:srgbClr val="00B050"/>
              </a:solidFill>
            </a:endParaRPr>
          </a:p>
          <a:p>
            <a:pPr>
              <a:lnSpc>
                <a:spcPct val="160000"/>
              </a:lnSpc>
            </a:pPr>
            <a:r>
              <a:rPr lang="en-GB" dirty="0">
                <a:solidFill>
                  <a:srgbClr val="00B050"/>
                </a:solidFill>
              </a:rPr>
              <a:t>How results are currently recorded (highlighted ‘I can’ statements, etc.).  </a:t>
            </a:r>
            <a:r>
              <a:rPr lang="en-GB" dirty="0">
                <a:solidFill>
                  <a:srgbClr val="00B050"/>
                </a:solidFill>
                <a:highlight>
                  <a:srgbClr val="FFFF00"/>
                </a:highlight>
              </a:rPr>
              <a:t>Highlighted ‘I can’ statements on individual Knowledge And Skills Grids.  Written teacher/TA observations. </a:t>
            </a:r>
          </a:p>
          <a:p>
            <a:pPr>
              <a:lnSpc>
                <a:spcPct val="160000"/>
              </a:lnSpc>
            </a:pPr>
            <a:r>
              <a:rPr lang="en-GB" dirty="0">
                <a:solidFill>
                  <a:srgbClr val="00B050"/>
                </a:solidFill>
              </a:rPr>
              <a:t>Where evidence of levels can be found </a:t>
            </a:r>
            <a:r>
              <a:rPr lang="en-GB" dirty="0">
                <a:solidFill>
                  <a:srgbClr val="00B050"/>
                </a:solidFill>
                <a:highlight>
                  <a:srgbClr val="FFFF00"/>
                </a:highlight>
              </a:rPr>
              <a:t>– staff records, class work folders.</a:t>
            </a:r>
          </a:p>
          <a:p>
            <a:pPr>
              <a:lnSpc>
                <a:spcPct val="160000"/>
              </a:lnSpc>
            </a:pPr>
            <a:r>
              <a:rPr lang="en-GB" dirty="0">
                <a:solidFill>
                  <a:srgbClr val="00B050"/>
                </a:solidFill>
              </a:rPr>
              <a:t>Moderation – </a:t>
            </a:r>
            <a:r>
              <a:rPr lang="en-GB" dirty="0">
                <a:solidFill>
                  <a:srgbClr val="00B050"/>
                </a:solidFill>
                <a:highlight>
                  <a:srgbClr val="FFFF00"/>
                </a:highlight>
              </a:rPr>
              <a:t>discussed with TAs in lessons</a:t>
            </a:r>
            <a:r>
              <a:rPr lang="en-GB" dirty="0">
                <a:solidFill>
                  <a:srgbClr val="00B050"/>
                </a:solidFill>
              </a:rPr>
              <a:t>.</a:t>
            </a:r>
          </a:p>
        </p:txBody>
      </p:sp>
    </p:spTree>
    <p:extLst>
      <p:ext uri="{BB962C8B-B14F-4D97-AF65-F5344CB8AC3E}">
        <p14:creationId xmlns:p14="http://schemas.microsoft.com/office/powerpoint/2010/main" val="80001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21777-B3B0-72A6-6D51-320395FEBE1A}"/>
              </a:ext>
            </a:extLst>
          </p:cNvPr>
          <p:cNvSpPr>
            <a:spLocks noGrp="1"/>
          </p:cNvSpPr>
          <p:nvPr>
            <p:ph type="title"/>
          </p:nvPr>
        </p:nvSpPr>
        <p:spPr>
          <a:xfrm>
            <a:off x="929054" y="-118646"/>
            <a:ext cx="10515600" cy="1325563"/>
          </a:xfrm>
        </p:spPr>
        <p:txBody>
          <a:bodyPr/>
          <a:lstStyle/>
          <a:p>
            <a:pPr algn="ctr"/>
            <a:r>
              <a:rPr lang="en-GB" dirty="0"/>
              <a:t>KS3 Mosaic and Nexus Assessment Grid</a:t>
            </a:r>
          </a:p>
        </p:txBody>
      </p:sp>
      <p:graphicFrame>
        <p:nvGraphicFramePr>
          <p:cNvPr id="3" name="Table 2">
            <a:extLst>
              <a:ext uri="{FF2B5EF4-FFF2-40B4-BE49-F238E27FC236}">
                <a16:creationId xmlns:a16="http://schemas.microsoft.com/office/drawing/2014/main" id="{A18596C8-7256-DBF3-90C5-997200B7DCFC}"/>
              </a:ext>
            </a:extLst>
          </p:cNvPr>
          <p:cNvGraphicFramePr>
            <a:graphicFrameLocks noGrp="1"/>
          </p:cNvGraphicFramePr>
          <p:nvPr/>
        </p:nvGraphicFramePr>
        <p:xfrm>
          <a:off x="747346" y="951280"/>
          <a:ext cx="10697308" cy="5677988"/>
        </p:xfrm>
        <a:graphic>
          <a:graphicData uri="http://schemas.openxmlformats.org/drawingml/2006/table">
            <a:tbl>
              <a:tblPr firstRow="1" bandRow="1">
                <a:tableStyleId>{5C22544A-7EE6-4342-B048-85BDC9FD1C3A}</a:tableStyleId>
              </a:tblPr>
              <a:tblGrid>
                <a:gridCol w="2605454">
                  <a:extLst>
                    <a:ext uri="{9D8B030D-6E8A-4147-A177-3AD203B41FA5}">
                      <a16:colId xmlns:a16="http://schemas.microsoft.com/office/drawing/2014/main" val="3236846865"/>
                    </a:ext>
                  </a:extLst>
                </a:gridCol>
                <a:gridCol w="2831690">
                  <a:extLst>
                    <a:ext uri="{9D8B030D-6E8A-4147-A177-3AD203B41FA5}">
                      <a16:colId xmlns:a16="http://schemas.microsoft.com/office/drawing/2014/main" val="2599576862"/>
                    </a:ext>
                  </a:extLst>
                </a:gridCol>
                <a:gridCol w="2605549">
                  <a:extLst>
                    <a:ext uri="{9D8B030D-6E8A-4147-A177-3AD203B41FA5}">
                      <a16:colId xmlns:a16="http://schemas.microsoft.com/office/drawing/2014/main" val="3874177945"/>
                    </a:ext>
                  </a:extLst>
                </a:gridCol>
                <a:gridCol w="2654615">
                  <a:extLst>
                    <a:ext uri="{9D8B030D-6E8A-4147-A177-3AD203B41FA5}">
                      <a16:colId xmlns:a16="http://schemas.microsoft.com/office/drawing/2014/main" val="161138652"/>
                    </a:ext>
                  </a:extLst>
                </a:gridCol>
              </a:tblGrid>
              <a:tr h="523774">
                <a:tc>
                  <a:txBody>
                    <a:bodyPr/>
                    <a:lstStyle/>
                    <a:p>
                      <a:pPr algn="ctr"/>
                      <a:r>
                        <a:rPr lang="en-GB" sz="2000" dirty="0">
                          <a:solidFill>
                            <a:schemeClr val="tx1"/>
                          </a:solidFill>
                        </a:rPr>
                        <a:t>Mosaic Step-up</a:t>
                      </a:r>
                    </a:p>
                    <a:p>
                      <a:pPr algn="ctr"/>
                      <a:r>
                        <a:rPr lang="en-GB" sz="2000" dirty="0">
                          <a:solidFill>
                            <a:schemeClr val="tx1"/>
                          </a:solidFill>
                        </a:rPr>
                        <a:t>(Pre-evolving)</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000" dirty="0">
                          <a:solidFill>
                            <a:schemeClr val="tx1"/>
                          </a:solidFill>
                        </a:rPr>
                        <a:t>Evolving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000" dirty="0">
                          <a:solidFill>
                            <a:schemeClr val="tx1"/>
                          </a:solidFill>
                        </a:rPr>
                        <a:t>Achieved</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000" dirty="0">
                          <a:solidFill>
                            <a:schemeClr val="tx1"/>
                          </a:solidFill>
                        </a:rPr>
                        <a:t>Mastered</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64834550"/>
                  </a:ext>
                </a:extLst>
              </a:tr>
              <a:tr h="4269289">
                <a:tc>
                  <a:txBody>
                    <a:bodyPr/>
                    <a:lstStyle/>
                    <a:p>
                      <a:pPr marL="285750" indent="-285750" fontAlgn="t">
                        <a:lnSpc>
                          <a:spcPts val="1500"/>
                        </a:lnSpc>
                        <a:buFont typeface="Arial" panose="020B0604020202020204" pitchFamily="34" charset="0"/>
                        <a:buChar char="•"/>
                      </a:pPr>
                      <a:r>
                        <a:rPr lang="en-GB" sz="1200" b="0" i="0" dirty="0">
                          <a:effectLst/>
                          <a:latin typeface="+mn-lt"/>
                        </a:rPr>
                        <a:t>Explore art materials with support (touching, trying, simple mark‑making). </a:t>
                      </a:r>
                    </a:p>
                    <a:p>
                      <a:pPr marL="285750" indent="-285750" fontAlgn="t">
                        <a:lnSpc>
                          <a:spcPts val="1500"/>
                        </a:lnSpc>
                        <a:buFont typeface="Arial" panose="020B0604020202020204" pitchFamily="34" charset="0"/>
                        <a:buChar char="•"/>
                      </a:pPr>
                      <a:r>
                        <a:rPr lang="en-GB" sz="1200" b="0" i="0" dirty="0">
                          <a:effectLst/>
                          <a:latin typeface="+mn-lt"/>
                        </a:rPr>
                        <a:t>Begin to show interest in certain colours, textures, or tools. </a:t>
                      </a:r>
                    </a:p>
                    <a:p>
                      <a:pPr marL="285750" indent="-285750" fontAlgn="t">
                        <a:lnSpc>
                          <a:spcPts val="1500"/>
                        </a:lnSpc>
                        <a:buFont typeface="Arial" panose="020B0604020202020204" pitchFamily="34" charset="0"/>
                        <a:buChar char="•"/>
                      </a:pPr>
                      <a:r>
                        <a:rPr lang="en-GB" sz="1200" b="0" i="0" dirty="0">
                          <a:effectLst/>
                          <a:latin typeface="+mn-lt"/>
                        </a:rPr>
                        <a:t>Copy very simple actions shown by an adult (e.g., tapping, brushing). </a:t>
                      </a:r>
                    </a:p>
                    <a:p>
                      <a:pPr marL="285750" indent="-285750" fontAlgn="t">
                        <a:lnSpc>
                          <a:spcPts val="1500"/>
                        </a:lnSpc>
                        <a:buFont typeface="Arial" panose="020B0604020202020204" pitchFamily="34" charset="0"/>
                        <a:buChar char="•"/>
                      </a:pPr>
                      <a:r>
                        <a:rPr lang="en-GB" sz="1200" b="0" i="0" dirty="0">
                          <a:effectLst/>
                          <a:latin typeface="+mn-lt"/>
                        </a:rPr>
                        <a:t>Need guidance to create shapes or images and may only attempt basic marks. </a:t>
                      </a:r>
                    </a:p>
                    <a:p>
                      <a:pPr marL="285750" indent="-285750" fontAlgn="t">
                        <a:lnSpc>
                          <a:spcPts val="1500"/>
                        </a:lnSpc>
                        <a:buFont typeface="Arial" panose="020B0604020202020204" pitchFamily="34" charset="0"/>
                        <a:buChar char="•"/>
                      </a:pPr>
                      <a:r>
                        <a:rPr lang="en-GB" sz="1200" b="0" i="0" dirty="0">
                          <a:effectLst/>
                          <a:latin typeface="+mn-lt"/>
                        </a:rPr>
                        <a:t>Make simple choices between materials when prompted. </a:t>
                      </a:r>
                    </a:p>
                    <a:p>
                      <a:pPr marL="285750" indent="-285750" fontAlgn="t">
                        <a:lnSpc>
                          <a:spcPts val="1500"/>
                        </a:lnSpc>
                        <a:buFont typeface="Arial" panose="020B0604020202020204" pitchFamily="34" charset="0"/>
                        <a:buChar char="•"/>
                      </a:pPr>
                      <a:r>
                        <a:rPr lang="en-GB" sz="1200" b="0" i="0" dirty="0">
                          <a:effectLst/>
                          <a:latin typeface="+mn-lt"/>
                        </a:rPr>
                        <a:t>Give very simple responses to artwork (smiles, gestures, single 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Look at the work of different artists and apply simple techniques in their style.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basic language when describing the work of others. </a:t>
                      </a:r>
                      <a:endParaRPr lang="en-GB" sz="1200" b="0" i="0" u="none" strike="noStrike" kern="1200" baseline="0" dirty="0">
                        <a:solidFill>
                          <a:schemeClr val="dk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Experiment with some art techniques when drawing and painting.</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a pencil to observe shapes and outlines and apply basic layers of shading.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paint to apply </a:t>
                      </a:r>
                      <a:r>
                        <a:rPr lang="en-US" sz="1200" b="0" i="0" u="none" strike="noStrike" kern="1200" baseline="0" dirty="0" err="1">
                          <a:solidFill>
                            <a:schemeClr val="dk1"/>
                          </a:solidFill>
                          <a:latin typeface="+mn-lt"/>
                          <a:ea typeface="+mn-ea"/>
                          <a:cs typeface="+mn-cs"/>
                        </a:rPr>
                        <a:t>colour</a:t>
                      </a:r>
                      <a:r>
                        <a:rPr lang="en-US" sz="1200" b="0" i="0" u="none" strike="noStrike" kern="1200" baseline="0" dirty="0">
                          <a:solidFill>
                            <a:schemeClr val="dk1"/>
                          </a:solidFill>
                          <a:latin typeface="+mn-lt"/>
                          <a:ea typeface="+mn-ea"/>
                          <a:cs typeface="+mn-cs"/>
                        </a:rPr>
                        <a:t> to my work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my practical drawing and painting skills to create finished pieces of work. </a:t>
                      </a:r>
                      <a:endParaRPr lang="en-GB" sz="12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Understand how artists create their work and observe the ideas that go into their pieces.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Develop full sentences when writing about my progress and the work of others.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Experiment with different art techniques.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these to add to my work as it progresses.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Start to observe proportions and detail when drawing.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Start to mix </a:t>
                      </a:r>
                      <a:r>
                        <a:rPr lang="en-US" sz="1200" b="0" i="0" u="none" strike="noStrike" kern="1200" baseline="0" dirty="0" err="1">
                          <a:solidFill>
                            <a:schemeClr val="dk1"/>
                          </a:solidFill>
                          <a:latin typeface="+mn-lt"/>
                          <a:ea typeface="+mn-ea"/>
                          <a:cs typeface="+mn-cs"/>
                        </a:rPr>
                        <a:t>colours</a:t>
                      </a:r>
                      <a:r>
                        <a:rPr lang="en-US" sz="1200" b="0" i="0" u="none" strike="noStrike" kern="1200" baseline="0" dirty="0">
                          <a:solidFill>
                            <a:schemeClr val="dk1"/>
                          </a:solidFill>
                          <a:latin typeface="+mn-lt"/>
                          <a:ea typeface="+mn-ea"/>
                          <a:cs typeface="+mn-cs"/>
                        </a:rPr>
                        <a:t> and apply some layers to my paintings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secondary source imagery to develop my own ideas, when completing artwork. </a:t>
                      </a:r>
                      <a:endParaRPr lang="en-GB" sz="12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Select specific pieces of artwork and use these for my own artistic development.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Explain my likes and dislikes about different artworks and write in full sentences.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Test a number of techniques with growing independence.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different ideas to make changes to my work as it progresses.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Draw with increasing accuracy and growing skill, using tone and texture.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Mix </a:t>
                      </a:r>
                      <a:r>
                        <a:rPr lang="en-US" sz="1200" b="0" i="0" u="none" strike="noStrike" kern="1200" baseline="0" dirty="0" err="1">
                          <a:solidFill>
                            <a:schemeClr val="dk1"/>
                          </a:solidFill>
                          <a:latin typeface="+mn-lt"/>
                          <a:ea typeface="+mn-ea"/>
                          <a:cs typeface="+mn-cs"/>
                        </a:rPr>
                        <a:t>colours</a:t>
                      </a:r>
                      <a:r>
                        <a:rPr lang="en-US" sz="1200" b="0" i="0" u="none" strike="noStrike" kern="1200" baseline="0" dirty="0">
                          <a:solidFill>
                            <a:schemeClr val="dk1"/>
                          </a:solidFill>
                          <a:latin typeface="+mn-lt"/>
                          <a:ea typeface="+mn-ea"/>
                          <a:cs typeface="+mn-cs"/>
                        </a:rPr>
                        <a:t> and experiment with a range of paint techniques with some success.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Apply my understanding of the </a:t>
                      </a:r>
                      <a:r>
                        <a:rPr lang="en-US" sz="1200" b="0" i="0" u="none" strike="noStrike" kern="1200" baseline="0" dirty="0" err="1">
                          <a:solidFill>
                            <a:schemeClr val="dk1"/>
                          </a:solidFill>
                          <a:latin typeface="+mn-lt"/>
                          <a:ea typeface="+mn-ea"/>
                          <a:cs typeface="+mn-cs"/>
                        </a:rPr>
                        <a:t>colour</a:t>
                      </a:r>
                      <a:r>
                        <a:rPr lang="en-US" sz="1200" b="0" i="0" u="none" strike="noStrike" kern="1200" baseline="0" dirty="0">
                          <a:solidFill>
                            <a:schemeClr val="dk1"/>
                          </a:solidFill>
                          <a:latin typeface="+mn-lt"/>
                          <a:ea typeface="+mn-ea"/>
                          <a:cs typeface="+mn-cs"/>
                        </a:rPr>
                        <a:t> theory practically when mixing paints.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Produce work from secondary source images and experiment with different ideas and approaches. </a:t>
                      </a:r>
                    </a:p>
                    <a:p>
                      <a:pPr marL="171450" indent="-171450">
                        <a:buFont typeface="Arial" panose="020B0604020202020204" pitchFamily="34" charset="0"/>
                        <a:buChar char="•"/>
                      </a:pPr>
                      <a:r>
                        <a:rPr lang="en-US" sz="1200" b="0" i="0" u="none" strike="noStrike" kern="1200" baseline="0" dirty="0">
                          <a:solidFill>
                            <a:schemeClr val="dk1"/>
                          </a:solidFill>
                          <a:latin typeface="+mn-lt"/>
                          <a:ea typeface="+mn-ea"/>
                          <a:cs typeface="+mn-cs"/>
                        </a:rPr>
                        <a:t>Use my own ideas and images to create individual and experimental finished pieces, showing some artist links. </a:t>
                      </a:r>
                      <a:endParaRPr lang="en-GB" sz="12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773948"/>
                  </a:ext>
                </a:extLst>
              </a:tr>
            </a:tbl>
          </a:graphicData>
        </a:graphic>
      </p:graphicFrame>
    </p:spTree>
    <p:extLst>
      <p:ext uri="{BB962C8B-B14F-4D97-AF65-F5344CB8AC3E}">
        <p14:creationId xmlns:p14="http://schemas.microsoft.com/office/powerpoint/2010/main" val="1778507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A65DC-BB87-A178-FA9A-256D0ECA26E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9D09013-3AAC-D70D-CB2A-5A1A98A75E03}"/>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KS4 Nexus WJEC E2/3</a:t>
            </a:r>
          </a:p>
          <a:p>
            <a:r>
              <a:rPr lang="en-GB" sz="1600" b="1" spc="214" dirty="0">
                <a:solidFill>
                  <a:srgbClr val="4D4D4D"/>
                </a:solidFill>
                <a:latin typeface="+mn-lt"/>
              </a:rPr>
              <a:t>Year 1, 2 Art    2026-2028</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F02126CD-CE28-6242-2896-DD40173D4BE8}"/>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558A92D8-3605-7FFD-05DD-B9BA3C25B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6B6AE5F8-CDB9-A0FB-C28A-BE98EF8DD6C1}"/>
              </a:ext>
            </a:extLst>
          </p:cNvPr>
          <p:cNvGraphicFramePr>
            <a:graphicFrameLocks noGrp="1"/>
          </p:cNvGraphicFramePr>
          <p:nvPr>
            <p:extLst>
              <p:ext uri="{D42A27DB-BD31-4B8C-83A1-F6EECF244321}">
                <p14:modId xmlns:p14="http://schemas.microsoft.com/office/powerpoint/2010/main" val="2030048005"/>
              </p:ext>
            </p:extLst>
          </p:nvPr>
        </p:nvGraphicFramePr>
        <p:xfrm>
          <a:off x="262741" y="832708"/>
          <a:ext cx="11565464" cy="5907410"/>
        </p:xfrm>
        <a:graphic>
          <a:graphicData uri="http://schemas.openxmlformats.org/drawingml/2006/table">
            <a:tbl>
              <a:tblPr firstRow="1" bandRow="1">
                <a:tableStyleId>{5C22544A-7EE6-4342-B048-85BDC9FD1C3A}</a:tableStyleId>
              </a:tblPr>
              <a:tblGrid>
                <a:gridCol w="3865340">
                  <a:extLst>
                    <a:ext uri="{9D8B030D-6E8A-4147-A177-3AD203B41FA5}">
                      <a16:colId xmlns:a16="http://schemas.microsoft.com/office/drawing/2014/main" val="1643026118"/>
                    </a:ext>
                  </a:extLst>
                </a:gridCol>
                <a:gridCol w="3850062">
                  <a:extLst>
                    <a:ext uri="{9D8B030D-6E8A-4147-A177-3AD203B41FA5}">
                      <a16:colId xmlns:a16="http://schemas.microsoft.com/office/drawing/2014/main" val="2749834185"/>
                    </a:ext>
                  </a:extLst>
                </a:gridCol>
                <a:gridCol w="3850062">
                  <a:extLst>
                    <a:ext uri="{9D8B030D-6E8A-4147-A177-3AD203B41FA5}">
                      <a16:colId xmlns:a16="http://schemas.microsoft.com/office/drawing/2014/main" val="4287172586"/>
                    </a:ext>
                  </a:extLst>
                </a:gridCol>
              </a:tblGrid>
              <a:tr h="336102">
                <a:tc gridSpan="3">
                  <a:txBody>
                    <a:bodyPr/>
                    <a:lstStyle/>
                    <a:p>
                      <a:pPr algn="ctr"/>
                      <a:r>
                        <a:rPr lang="en-GB" sz="1300" dirty="0">
                          <a:solidFill>
                            <a:schemeClr val="tx1"/>
                          </a:solidFill>
                        </a:rPr>
                        <a:t>Annual Programme as Option Group</a:t>
                      </a:r>
                    </a:p>
                  </a:txBody>
                  <a:tcPr marL="65314" marR="65314" marT="32657" marB="32657">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99429518"/>
                  </a:ext>
                </a:extLst>
              </a:tr>
              <a:tr h="255638">
                <a:tc gridSpan="3">
                  <a:txBody>
                    <a:bodyPr/>
                    <a:lstStyle/>
                    <a:p>
                      <a:pPr algn="ctr"/>
                      <a:r>
                        <a:rPr lang="en-GB" sz="1300" dirty="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48957"/>
                  </a:ext>
                </a:extLst>
              </a:tr>
              <a:tr h="800654">
                <a:tc>
                  <a:txBody>
                    <a:bodyPr/>
                    <a:lstStyle/>
                    <a:p>
                      <a:r>
                        <a:rPr lang="en-GB" sz="800" dirty="0">
                          <a:solidFill>
                            <a:schemeClr val="tx1"/>
                          </a:solidFill>
                        </a:rPr>
                        <a:t>Entry level 6308 Painting and Drawing</a:t>
                      </a:r>
                    </a:p>
                    <a:p>
                      <a:r>
                        <a:rPr lang="en-US" sz="800" b="1" noProof="1">
                          <a:solidFill>
                            <a:schemeClr val="tx1">
                              <a:lumMod val="65000"/>
                              <a:lumOff val="35000"/>
                            </a:schemeClr>
                          </a:solidFill>
                        </a:rPr>
                        <a:t>AUTUMN  1 and 2</a:t>
                      </a:r>
                    </a:p>
                    <a:p>
                      <a:r>
                        <a:rPr lang="en-GB" sz="800" b="1" kern="1200" dirty="0">
                          <a:solidFill>
                            <a:schemeClr val="dk1"/>
                          </a:solidFill>
                          <a:effectLst/>
                          <a:latin typeface="+mn-lt"/>
                          <a:ea typeface="+mn-ea"/>
                          <a:cs typeface="+mn-cs"/>
                        </a:rPr>
                        <a:t>LO1 – Research and Visual Investigation</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should:</a:t>
                      </a:r>
                    </a:p>
                    <a:p>
                      <a:pPr lvl="0"/>
                      <a:r>
                        <a:rPr lang="en-GB" sz="800" kern="1200" dirty="0">
                          <a:solidFill>
                            <a:schemeClr val="dk1"/>
                          </a:solidFill>
                          <a:effectLst/>
                          <a:latin typeface="+mn-lt"/>
                          <a:ea typeface="+mn-ea"/>
                          <a:cs typeface="+mn-cs"/>
                        </a:rPr>
                        <a:t>Gather </a:t>
                      </a:r>
                      <a:r>
                        <a:rPr lang="en-GB" sz="800" b="1" kern="1200" dirty="0">
                          <a:solidFill>
                            <a:schemeClr val="dk1"/>
                          </a:solidFill>
                          <a:effectLst/>
                          <a:latin typeface="+mn-lt"/>
                          <a:ea typeface="+mn-ea"/>
                          <a:cs typeface="+mn-cs"/>
                        </a:rPr>
                        <a:t>visual evidence</a:t>
                      </a:r>
                      <a:r>
                        <a:rPr lang="en-GB" sz="800" kern="1200" dirty="0">
                          <a:solidFill>
                            <a:schemeClr val="dk1"/>
                          </a:solidFill>
                          <a:effectLst/>
                          <a:latin typeface="+mn-lt"/>
                          <a:ea typeface="+mn-ea"/>
                          <a:cs typeface="+mn-cs"/>
                        </a:rPr>
                        <a:t> from a broad range of artists, cultural references, natural forms, objects, and imagery</a:t>
                      </a:r>
                    </a:p>
                    <a:p>
                      <a:pPr lvl="0"/>
                      <a:r>
                        <a:rPr lang="en-GB" sz="800" kern="1200" dirty="0">
                          <a:solidFill>
                            <a:schemeClr val="dk1"/>
                          </a:solidFill>
                          <a:effectLst/>
                          <a:latin typeface="+mn-lt"/>
                          <a:ea typeface="+mn-ea"/>
                          <a:cs typeface="+mn-cs"/>
                        </a:rPr>
                        <a:t>Use visual exploration to inspire their own creative development</a:t>
                      </a:r>
                    </a:p>
                    <a:p>
                      <a:pPr lvl="0"/>
                      <a:r>
                        <a:rPr lang="en-GB" sz="800" kern="1200" dirty="0">
                          <a:solidFill>
                            <a:schemeClr val="dk1"/>
                          </a:solidFill>
                          <a:effectLst/>
                          <a:latin typeface="+mn-lt"/>
                          <a:ea typeface="+mn-ea"/>
                          <a:cs typeface="+mn-cs"/>
                        </a:rPr>
                        <a:t>Sometimes include simple reflective notes or observations</a:t>
                      </a:r>
                    </a:p>
                    <a:p>
                      <a:r>
                        <a:rPr lang="en-GB" sz="800" b="1" kern="1200" dirty="0">
                          <a:solidFill>
                            <a:schemeClr val="dk1"/>
                          </a:solidFill>
                          <a:effectLst/>
                          <a:latin typeface="+mn-lt"/>
                          <a:ea typeface="+mn-ea"/>
                          <a:cs typeface="+mn-cs"/>
                        </a:rPr>
                        <a:t>LO2 – Experimentation with Methods and Techniques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are expected to:</a:t>
                      </a:r>
                    </a:p>
                    <a:p>
                      <a:pPr lvl="0"/>
                      <a:r>
                        <a:rPr lang="en-GB" sz="800" kern="1200" dirty="0">
                          <a:solidFill>
                            <a:schemeClr val="dk1"/>
                          </a:solidFill>
                          <a:effectLst/>
                          <a:latin typeface="+mn-lt"/>
                          <a:ea typeface="+mn-ea"/>
                          <a:cs typeface="+mn-cs"/>
                        </a:rPr>
                        <a:t>Explore a variety of </a:t>
                      </a:r>
                      <a:r>
                        <a:rPr lang="en-GB" sz="800" b="1" kern="1200" dirty="0">
                          <a:solidFill>
                            <a:schemeClr val="dk1"/>
                          </a:solidFill>
                          <a:effectLst/>
                          <a:latin typeface="+mn-lt"/>
                          <a:ea typeface="+mn-ea"/>
                          <a:cs typeface="+mn-cs"/>
                        </a:rPr>
                        <a:t>drawing tools</a:t>
                      </a:r>
                      <a:r>
                        <a:rPr lang="en-GB" sz="800" kern="1200" dirty="0">
                          <a:solidFill>
                            <a:schemeClr val="dk1"/>
                          </a:solidFill>
                          <a:effectLst/>
                          <a:latin typeface="+mn-lt"/>
                          <a:ea typeface="+mn-ea"/>
                          <a:cs typeface="+mn-cs"/>
                        </a:rPr>
                        <a:t> (e.g., pencils, ink, charcoal)</a:t>
                      </a:r>
                    </a:p>
                    <a:p>
                      <a:pPr lvl="0"/>
                      <a:r>
                        <a:rPr lang="en-GB" sz="800" kern="1200" dirty="0">
                          <a:solidFill>
                            <a:schemeClr val="dk1"/>
                          </a:solidFill>
                          <a:effectLst/>
                          <a:latin typeface="+mn-lt"/>
                          <a:ea typeface="+mn-ea"/>
                          <a:cs typeface="+mn-cs"/>
                        </a:rPr>
                        <a:t>Experiment with </a:t>
                      </a:r>
                      <a:r>
                        <a:rPr lang="en-GB" sz="800" b="1" kern="1200" dirty="0">
                          <a:solidFill>
                            <a:schemeClr val="dk1"/>
                          </a:solidFill>
                          <a:effectLst/>
                          <a:latin typeface="+mn-lt"/>
                          <a:ea typeface="+mn-ea"/>
                          <a:cs typeface="+mn-cs"/>
                        </a:rPr>
                        <a:t>painting media</a:t>
                      </a:r>
                      <a:r>
                        <a:rPr lang="en-GB" sz="800" kern="1200" dirty="0">
                          <a:solidFill>
                            <a:schemeClr val="dk1"/>
                          </a:solidFill>
                          <a:effectLst/>
                          <a:latin typeface="+mn-lt"/>
                          <a:ea typeface="+mn-ea"/>
                          <a:cs typeface="+mn-cs"/>
                        </a:rPr>
                        <a:t> (e.g., acrylic, watercolour, mixed media)</a:t>
                      </a:r>
                    </a:p>
                    <a:p>
                      <a:pPr lvl="0"/>
                      <a:r>
                        <a:rPr lang="en-GB" sz="800" kern="1200" dirty="0">
                          <a:solidFill>
                            <a:schemeClr val="dk1"/>
                          </a:solidFill>
                          <a:effectLst/>
                          <a:latin typeface="+mn-lt"/>
                          <a:ea typeface="+mn-ea"/>
                          <a:cs typeface="+mn-cs"/>
                        </a:rPr>
                        <a:t>Try different techniques such as mark-making, shading, colour mixing, layering, or compositional studies</a:t>
                      </a:r>
                    </a:p>
                    <a:p>
                      <a:r>
                        <a:rPr lang="en-GB" sz="800" b="1" kern="1200" dirty="0">
                          <a:solidFill>
                            <a:schemeClr val="dk1"/>
                          </a:solidFill>
                          <a:effectLst/>
                          <a:latin typeface="+mn-lt"/>
                          <a:ea typeface="+mn-ea"/>
                          <a:cs typeface="+mn-cs"/>
                        </a:rPr>
                        <a:t>LO3 – Creation of Final Outcomes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must:</a:t>
                      </a:r>
                    </a:p>
                    <a:p>
                      <a:pPr lvl="0"/>
                      <a:r>
                        <a:rPr lang="en-GB" sz="800" kern="1200" dirty="0">
                          <a:solidFill>
                            <a:schemeClr val="dk1"/>
                          </a:solidFill>
                          <a:effectLst/>
                          <a:latin typeface="+mn-lt"/>
                          <a:ea typeface="+mn-ea"/>
                          <a:cs typeface="+mn-cs"/>
                        </a:rPr>
                        <a:t>Produce finished pieces that reflect their research and experimentation</a:t>
                      </a:r>
                    </a:p>
                    <a:p>
                      <a:pPr lvl="0"/>
                      <a:r>
                        <a:rPr lang="en-GB" sz="800" kern="1200" dirty="0">
                          <a:solidFill>
                            <a:schemeClr val="dk1"/>
                          </a:solidFill>
                          <a:effectLst/>
                          <a:latin typeface="+mn-lt"/>
                          <a:ea typeface="+mn-ea"/>
                          <a:cs typeface="+mn-cs"/>
                        </a:rPr>
                        <a:t>Present artwork clearly, with well-organised visual evidence</a:t>
                      </a:r>
                    </a:p>
                    <a:p>
                      <a:pPr lvl="0"/>
                      <a:r>
                        <a:rPr lang="en-GB" sz="800" kern="1200" dirty="0">
                          <a:solidFill>
                            <a:schemeClr val="dk1"/>
                          </a:solidFill>
                          <a:effectLst/>
                          <a:latin typeface="+mn-lt"/>
                          <a:ea typeface="+mn-ea"/>
                          <a:cs typeface="+mn-cs"/>
                        </a:rPr>
                        <a:t>Demonstrate personal responses, creativity, and developing technical ability</a:t>
                      </a:r>
                    </a:p>
                    <a:p>
                      <a:endParaRPr lang="en-GB" sz="800" dirty="0">
                        <a:solidFill>
                          <a:schemeClr val="tx1"/>
                        </a:solidFill>
                      </a:endParaRPr>
                    </a:p>
                    <a:p>
                      <a:r>
                        <a:rPr lang="en-GB" sz="800" dirty="0">
                          <a:solidFill>
                            <a:schemeClr val="tx1"/>
                          </a:solidFill>
                        </a:rPr>
                        <a:t>Themes IDENTITY</a:t>
                      </a:r>
                    </a:p>
                    <a:p>
                      <a:r>
                        <a:rPr lang="en-GB" sz="800" dirty="0">
                          <a:solidFill>
                            <a:schemeClr val="tx1"/>
                          </a:solidFill>
                        </a:rPr>
                        <a:t>Year 1 People and Portraits</a:t>
                      </a:r>
                    </a:p>
                    <a:p>
                      <a:r>
                        <a:rPr lang="en-GB" sz="800" dirty="0">
                          <a:solidFill>
                            <a:schemeClr val="tx1"/>
                          </a:solidFill>
                        </a:rPr>
                        <a:t>Year 2 Food and everyday objects (Hyperrealism and Pop Art)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defRPr sz="3000">
                          <a:solidFill>
                            <a:srgbClr val="FFFFFF"/>
                          </a:solidFill>
                        </a:defRPr>
                      </a:pPr>
                      <a:r>
                        <a:rPr lang="en-US" sz="800" noProof="1">
                          <a:solidFill>
                            <a:schemeClr val="tx1">
                              <a:lumMod val="65000"/>
                              <a:lumOff val="35000"/>
                            </a:schemeClr>
                          </a:solidFill>
                        </a:rPr>
                        <a:t>Entry level 6312 3D Studies</a:t>
                      </a:r>
                    </a:p>
                    <a:p>
                      <a:pPr>
                        <a:defRPr sz="3000">
                          <a:solidFill>
                            <a:srgbClr val="FFFFFF"/>
                          </a:solidFill>
                        </a:defRPr>
                      </a:pPr>
                      <a:r>
                        <a:rPr lang="en-US" sz="800" b="1" noProof="1">
                          <a:solidFill>
                            <a:schemeClr val="tx1">
                              <a:lumMod val="65000"/>
                              <a:lumOff val="35000"/>
                            </a:schemeClr>
                          </a:solidFill>
                        </a:rPr>
                        <a:t>SPRING 1 and 2</a:t>
                      </a:r>
                    </a:p>
                    <a:p>
                      <a:r>
                        <a:rPr lang="en-GB" sz="800" b="1" kern="1200" dirty="0">
                          <a:solidFill>
                            <a:schemeClr val="dk1"/>
                          </a:solidFill>
                          <a:effectLst/>
                          <a:latin typeface="+mn-lt"/>
                          <a:ea typeface="+mn-ea"/>
                          <a:cs typeface="+mn-cs"/>
                        </a:rPr>
                        <a:t>LO1 Researching Information &amp; Ideas </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Selecting appropriate </a:t>
                      </a:r>
                      <a:r>
                        <a:rPr lang="en-GB" sz="800" b="1" kern="1200" dirty="0">
                          <a:solidFill>
                            <a:schemeClr val="dk1"/>
                          </a:solidFill>
                          <a:effectLst/>
                          <a:latin typeface="+mn-lt"/>
                          <a:ea typeface="+mn-ea"/>
                          <a:cs typeface="+mn-cs"/>
                        </a:rPr>
                        <a:t>visual or tactile references</a:t>
                      </a:r>
                      <a:r>
                        <a:rPr lang="en-GB" sz="800" kern="1200" dirty="0">
                          <a:solidFill>
                            <a:schemeClr val="dk1"/>
                          </a:solidFill>
                          <a:effectLst/>
                          <a:latin typeface="+mn-lt"/>
                          <a:ea typeface="+mn-ea"/>
                          <a:cs typeface="+mn-cs"/>
                        </a:rPr>
                        <a:t> such as objects, images, textures, materials, or environmental forms.</a:t>
                      </a:r>
                    </a:p>
                    <a:p>
                      <a:pPr lvl="0"/>
                      <a:r>
                        <a:rPr lang="en-GB" sz="800" kern="1200" dirty="0">
                          <a:solidFill>
                            <a:schemeClr val="dk1"/>
                          </a:solidFill>
                          <a:effectLst/>
                          <a:latin typeface="+mn-lt"/>
                          <a:ea typeface="+mn-ea"/>
                          <a:cs typeface="+mn-cs"/>
                        </a:rPr>
                        <a:t>Responding to </a:t>
                      </a:r>
                      <a:r>
                        <a:rPr lang="en-GB" sz="800" b="1" kern="1200" dirty="0">
                          <a:solidFill>
                            <a:schemeClr val="dk1"/>
                          </a:solidFill>
                          <a:effectLst/>
                          <a:latin typeface="+mn-lt"/>
                          <a:ea typeface="+mn-ea"/>
                          <a:cs typeface="+mn-cs"/>
                        </a:rPr>
                        <a:t>observations and experiences</a:t>
                      </a:r>
                      <a:r>
                        <a:rPr lang="en-GB" sz="800" kern="1200" dirty="0">
                          <a:solidFill>
                            <a:schemeClr val="dk1"/>
                          </a:solidFill>
                          <a:effectLst/>
                          <a:latin typeface="+mn-lt"/>
                          <a:ea typeface="+mn-ea"/>
                          <a:cs typeface="+mn-cs"/>
                        </a:rPr>
                        <a:t> connected to the chosen task or theme, which may include photographs, sketches, texture rubbings, or simple written notes.</a:t>
                      </a:r>
                    </a:p>
                    <a:p>
                      <a:pPr lvl="0"/>
                      <a:r>
                        <a:rPr lang="en-GB" sz="800" kern="1200" dirty="0">
                          <a:solidFill>
                            <a:schemeClr val="dk1"/>
                          </a:solidFill>
                          <a:effectLst/>
                          <a:latin typeface="+mn-lt"/>
                          <a:ea typeface="+mn-ea"/>
                          <a:cs typeface="+mn-cs"/>
                        </a:rPr>
                        <a:t>Making reference to the work of </a:t>
                      </a:r>
                      <a:r>
                        <a:rPr lang="en-GB" sz="800" b="1" kern="1200" dirty="0">
                          <a:solidFill>
                            <a:schemeClr val="dk1"/>
                          </a:solidFill>
                          <a:effectLst/>
                          <a:latin typeface="+mn-lt"/>
                          <a:ea typeface="+mn-ea"/>
                          <a:cs typeface="+mn-cs"/>
                        </a:rPr>
                        <a:t>artists, craftspeople or designers</a:t>
                      </a:r>
                    </a:p>
                    <a:p>
                      <a:pPr lvl="0"/>
                      <a:r>
                        <a:rPr lang="en-GB" sz="800" b="1" kern="1200" dirty="0">
                          <a:solidFill>
                            <a:schemeClr val="dk1"/>
                          </a:solidFill>
                          <a:effectLst/>
                          <a:latin typeface="+mn-lt"/>
                          <a:ea typeface="+mn-ea"/>
                          <a:cs typeface="+mn-cs"/>
                        </a:rPr>
                        <a:t>LO2  Developing 3D Ideas, Skills &amp; Techniques </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develop ideas for a 3D outcome by exploring:</a:t>
                      </a:r>
                    </a:p>
                    <a:p>
                      <a:r>
                        <a:rPr lang="en-GB" sz="800" b="1" kern="1200" dirty="0">
                          <a:solidFill>
                            <a:schemeClr val="dk1"/>
                          </a:solidFill>
                          <a:effectLst/>
                          <a:latin typeface="+mn-lt"/>
                          <a:ea typeface="+mn-ea"/>
                          <a:cs typeface="+mn-cs"/>
                        </a:rPr>
                        <a:t>Materials, Tools &amp; Processes</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Working with suitable 3D materials such as </a:t>
                      </a:r>
                      <a:r>
                        <a:rPr lang="en-GB" sz="800" b="1" kern="1200" dirty="0">
                          <a:solidFill>
                            <a:schemeClr val="dk1"/>
                          </a:solidFill>
                          <a:effectLst/>
                          <a:latin typeface="+mn-lt"/>
                          <a:ea typeface="+mn-ea"/>
                          <a:cs typeface="+mn-cs"/>
                        </a:rPr>
                        <a:t>clay, wire, cardboard, Modroc, papier-mâché, recycled materials</a:t>
                      </a:r>
                      <a:r>
                        <a:rPr lang="en-GB" sz="800" kern="1200" dirty="0">
                          <a:solidFill>
                            <a:schemeClr val="dk1"/>
                          </a:solidFill>
                          <a:effectLst/>
                          <a:latin typeface="+mn-lt"/>
                          <a:ea typeface="+mn-ea"/>
                          <a:cs typeface="+mn-cs"/>
                        </a:rPr>
                        <a:t>, or simple construction materials.</a:t>
                      </a:r>
                    </a:p>
                    <a:p>
                      <a:pPr lvl="0"/>
                      <a:r>
                        <a:rPr lang="en-GB" sz="800" kern="1200" dirty="0">
                          <a:solidFill>
                            <a:schemeClr val="dk1"/>
                          </a:solidFill>
                          <a:effectLst/>
                          <a:latin typeface="+mn-lt"/>
                          <a:ea typeface="+mn-ea"/>
                          <a:cs typeface="+mn-cs"/>
                        </a:rPr>
                        <a:t>Using appropriate </a:t>
                      </a:r>
                      <a:r>
                        <a:rPr lang="en-GB" sz="800" b="1" kern="1200" dirty="0">
                          <a:solidFill>
                            <a:schemeClr val="dk1"/>
                          </a:solidFill>
                          <a:effectLst/>
                          <a:latin typeface="+mn-lt"/>
                          <a:ea typeface="+mn-ea"/>
                          <a:cs typeface="+mn-cs"/>
                        </a:rPr>
                        <a:t>tools and basic techniques</a:t>
                      </a:r>
                      <a:r>
                        <a:rPr lang="en-GB" sz="800" kern="1200" dirty="0">
                          <a:solidFill>
                            <a:schemeClr val="dk1"/>
                          </a:solidFill>
                          <a:effectLst/>
                          <a:latin typeface="+mn-lt"/>
                          <a:ea typeface="+mn-ea"/>
                          <a:cs typeface="+mn-cs"/>
                        </a:rPr>
                        <a:t> such as joining, modelling, constructing, folding, layering, carving, or surface finishing.</a:t>
                      </a:r>
                    </a:p>
                    <a:p>
                      <a:r>
                        <a:rPr lang="en-GB" sz="800" b="1" kern="1200" dirty="0">
                          <a:solidFill>
                            <a:schemeClr val="dk1"/>
                          </a:solidFill>
                          <a:effectLst/>
                          <a:latin typeface="+mn-lt"/>
                          <a:ea typeface="+mn-ea"/>
                          <a:cs typeface="+mn-cs"/>
                        </a:rPr>
                        <a:t>Exploring Visual Elements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All learners apply visual elements such as:</a:t>
                      </a:r>
                    </a:p>
                    <a:p>
                      <a:pPr lvl="0"/>
                      <a:r>
                        <a:rPr lang="en-GB" sz="800" b="1" kern="1200" dirty="0">
                          <a:solidFill>
                            <a:schemeClr val="dk1"/>
                          </a:solidFill>
                          <a:effectLst/>
                          <a:latin typeface="+mn-lt"/>
                          <a:ea typeface="+mn-ea"/>
                          <a:cs typeface="+mn-cs"/>
                        </a:rPr>
                        <a:t>Colour, pattern, texture, line, shape, form, space, tone</a:t>
                      </a:r>
                      <a:br>
                        <a:rPr lang="en-GB" sz="800" kern="1200" dirty="0">
                          <a:solidFill>
                            <a:schemeClr val="dk1"/>
                          </a:solidFill>
                          <a:effectLst/>
                          <a:latin typeface="+mn-lt"/>
                          <a:ea typeface="+mn-ea"/>
                          <a:cs typeface="+mn-cs"/>
                        </a:rPr>
                      </a:br>
                      <a:r>
                        <a:rPr lang="en-GB" sz="800" kern="1200" dirty="0">
                          <a:solidFill>
                            <a:schemeClr val="dk1"/>
                          </a:solidFill>
                          <a:effectLst/>
                          <a:latin typeface="+mn-lt"/>
                          <a:ea typeface="+mn-ea"/>
                          <a:cs typeface="+mn-cs"/>
                        </a:rPr>
                        <a:t>These are explored through material tests, small practical experiments, or mock-ups.</a:t>
                      </a:r>
                      <a:br>
                        <a:rPr lang="en-GB" sz="800" kern="1200" dirty="0">
                          <a:solidFill>
                            <a:schemeClr val="dk1"/>
                          </a:solidFill>
                          <a:effectLst/>
                          <a:latin typeface="+mn-lt"/>
                          <a:ea typeface="+mn-ea"/>
                          <a:cs typeface="+mn-cs"/>
                        </a:rPr>
                      </a:br>
                      <a:r>
                        <a:rPr lang="en-GB" sz="800" b="1" kern="1200" dirty="0">
                          <a:solidFill>
                            <a:schemeClr val="dk1"/>
                          </a:solidFill>
                          <a:effectLst/>
                          <a:latin typeface="+mn-lt"/>
                          <a:ea typeface="+mn-ea"/>
                          <a:cs typeface="+mn-cs"/>
                        </a:rPr>
                        <a:t>Idea Development</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Creating initial ideas for a 3D outcome through sketches, notes, material tests, or small prototypes.</a:t>
                      </a:r>
                    </a:p>
                    <a:p>
                      <a:pPr lvl="0"/>
                      <a:r>
                        <a:rPr lang="en-GB" sz="800" kern="1200" dirty="0">
                          <a:solidFill>
                            <a:schemeClr val="dk1"/>
                          </a:solidFill>
                          <a:effectLst/>
                          <a:latin typeface="+mn-lt"/>
                          <a:ea typeface="+mn-ea"/>
                          <a:cs typeface="+mn-cs"/>
                        </a:rPr>
                        <a:t>At more advanced levels, learners may </a:t>
                      </a:r>
                      <a:r>
                        <a:rPr lang="en-GB" sz="800" b="1" kern="1200" dirty="0">
                          <a:solidFill>
                            <a:schemeClr val="dk1"/>
                          </a:solidFill>
                          <a:effectLst/>
                          <a:latin typeface="+mn-lt"/>
                          <a:ea typeface="+mn-ea"/>
                          <a:cs typeface="+mn-cs"/>
                        </a:rPr>
                        <a:t>modify or refine</a:t>
                      </a:r>
                      <a:r>
                        <a:rPr lang="en-GB" sz="800" kern="1200" dirty="0">
                          <a:solidFill>
                            <a:schemeClr val="dk1"/>
                          </a:solidFill>
                          <a:effectLst/>
                          <a:latin typeface="+mn-lt"/>
                          <a:ea typeface="+mn-ea"/>
                          <a:cs typeface="+mn-cs"/>
                        </a:rPr>
                        <a:t> ideas based on experimentation and feedback.</a:t>
                      </a:r>
                    </a:p>
                    <a:p>
                      <a:r>
                        <a:rPr lang="en-GB" sz="800" kern="1200" dirty="0">
                          <a:solidFill>
                            <a:schemeClr val="dk1"/>
                          </a:solidFill>
                          <a:effectLst/>
                          <a:latin typeface="+mn-lt"/>
                          <a:ea typeface="+mn-ea"/>
                          <a:cs typeface="+mn-cs"/>
                        </a:rPr>
                        <a:t> </a:t>
                      </a:r>
                      <a:r>
                        <a:rPr lang="en-GB" sz="800" b="1" kern="1200" dirty="0">
                          <a:solidFill>
                            <a:schemeClr val="dk1"/>
                          </a:solidFill>
                          <a:effectLst/>
                          <a:latin typeface="+mn-lt"/>
                          <a:ea typeface="+mn-ea"/>
                          <a:cs typeface="+mn-cs"/>
                        </a:rPr>
                        <a:t>LO3 Creating &amp; Presenting a 3D Outcome</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All learners produce a </a:t>
                      </a:r>
                      <a:r>
                        <a:rPr lang="en-GB" sz="800" b="1" kern="1200" dirty="0">
                          <a:solidFill>
                            <a:schemeClr val="dk1"/>
                          </a:solidFill>
                          <a:effectLst/>
                          <a:latin typeface="+mn-lt"/>
                          <a:ea typeface="+mn-ea"/>
                          <a:cs typeface="+mn-cs"/>
                        </a:rPr>
                        <a:t>three-dimensional outcome</a:t>
                      </a:r>
                      <a:r>
                        <a:rPr lang="en-GB" sz="800" kern="1200" dirty="0">
                          <a:solidFill>
                            <a:schemeClr val="dk1"/>
                          </a:solidFill>
                          <a:effectLst/>
                          <a:latin typeface="+mn-lt"/>
                          <a:ea typeface="+mn-ea"/>
                          <a:cs typeface="+mn-cs"/>
                        </a:rPr>
                        <a:t> in response to a given task or theme. This involves:</a:t>
                      </a:r>
                    </a:p>
                    <a:p>
                      <a:pPr lvl="0"/>
                      <a:r>
                        <a:rPr lang="en-GB" sz="800" kern="1200" dirty="0">
                          <a:solidFill>
                            <a:schemeClr val="dk1"/>
                          </a:solidFill>
                          <a:effectLst/>
                          <a:latin typeface="+mn-lt"/>
                          <a:ea typeface="+mn-ea"/>
                          <a:cs typeface="+mn-cs"/>
                        </a:rPr>
                        <a:t>Applying appropriate </a:t>
                      </a:r>
                      <a:r>
                        <a:rPr lang="en-GB" sz="800" b="1" kern="1200" dirty="0">
                          <a:solidFill>
                            <a:schemeClr val="dk1"/>
                          </a:solidFill>
                          <a:effectLst/>
                          <a:latin typeface="+mn-lt"/>
                          <a:ea typeface="+mn-ea"/>
                          <a:cs typeface="+mn-cs"/>
                        </a:rPr>
                        <a:t>3D design processes</a:t>
                      </a:r>
                      <a:r>
                        <a:rPr lang="en-GB" sz="800" kern="1200" dirty="0">
                          <a:solidFill>
                            <a:schemeClr val="dk1"/>
                          </a:solidFill>
                          <a:effectLst/>
                          <a:latin typeface="+mn-lt"/>
                          <a:ea typeface="+mn-ea"/>
                          <a:cs typeface="+mn-cs"/>
                        </a:rPr>
                        <a:t> such as constructing, modelling, assembling, shaping, decorating or finishing.</a:t>
                      </a:r>
                    </a:p>
                    <a:p>
                      <a:pPr lvl="0"/>
                      <a:r>
                        <a:rPr lang="en-GB" sz="800" kern="1200" dirty="0">
                          <a:solidFill>
                            <a:schemeClr val="dk1"/>
                          </a:solidFill>
                          <a:effectLst/>
                          <a:latin typeface="+mn-lt"/>
                          <a:ea typeface="+mn-ea"/>
                          <a:cs typeface="+mn-cs"/>
                        </a:rPr>
                        <a:t>Presenting the final piece clearly, supported by evidence of the creative process.</a:t>
                      </a:r>
                    </a:p>
                    <a:p>
                      <a:r>
                        <a:rPr lang="en-GB" sz="800" kern="1200" dirty="0">
                          <a:solidFill>
                            <a:schemeClr val="dk1"/>
                          </a:solidFill>
                          <a:effectLst/>
                          <a:latin typeface="+mn-lt"/>
                          <a:ea typeface="+mn-ea"/>
                          <a:cs typeface="+mn-cs"/>
                        </a:rPr>
                        <a:t> </a:t>
                      </a:r>
                    </a:p>
                    <a:p>
                      <a:r>
                        <a:rPr lang="en-GB" sz="800" dirty="0">
                          <a:solidFill>
                            <a:schemeClr val="tx1"/>
                          </a:solidFill>
                        </a:rPr>
                        <a:t>Themes IDENTITY – emotions and cultural</a:t>
                      </a:r>
                    </a:p>
                    <a:p>
                      <a:r>
                        <a:rPr lang="en-GB" sz="800" dirty="0">
                          <a:solidFill>
                            <a:schemeClr val="tx1"/>
                          </a:solidFill>
                        </a:rPr>
                        <a:t>Year 1 Emotions – masks, faces, characters</a:t>
                      </a:r>
                    </a:p>
                    <a:p>
                      <a:r>
                        <a:rPr lang="en-GB" sz="800" dirty="0">
                          <a:solidFill>
                            <a:schemeClr val="tx1"/>
                          </a:solidFill>
                        </a:rPr>
                        <a:t>Year 2 Cultural -  environmental influences – buildings, nature</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kern="1200" dirty="0">
                          <a:solidFill>
                            <a:schemeClr val="dk1"/>
                          </a:solidFill>
                          <a:effectLst/>
                          <a:latin typeface="+mn-lt"/>
                          <a:ea typeface="+mn-ea"/>
                          <a:cs typeface="+mn-cs"/>
                        </a:rPr>
                        <a:t>Entry level 6311 Textiles </a:t>
                      </a:r>
                    </a:p>
                    <a:p>
                      <a:r>
                        <a:rPr lang="en-GB" sz="800" b="1" kern="1200" dirty="0">
                          <a:solidFill>
                            <a:schemeClr val="dk1"/>
                          </a:solidFill>
                          <a:effectLst/>
                          <a:latin typeface="+mn-lt"/>
                          <a:ea typeface="+mn-ea"/>
                          <a:cs typeface="+mn-cs"/>
                        </a:rPr>
                        <a:t>LO1 – Researching Information &amp; Ideas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explore textile sources and weaving traditions to inspire their work. They will:</a:t>
                      </a:r>
                    </a:p>
                    <a:p>
                      <a:pPr lvl="0"/>
                      <a:r>
                        <a:rPr lang="en-GB" sz="800" kern="1200" dirty="0">
                          <a:solidFill>
                            <a:schemeClr val="dk1"/>
                          </a:solidFill>
                          <a:effectLst/>
                          <a:latin typeface="+mn-lt"/>
                          <a:ea typeface="+mn-ea"/>
                          <a:cs typeface="+mn-cs"/>
                        </a:rPr>
                        <a:t>Look at </a:t>
                      </a:r>
                      <a:r>
                        <a:rPr lang="en-GB" sz="800" b="1" kern="1200" dirty="0">
                          <a:solidFill>
                            <a:schemeClr val="dk1"/>
                          </a:solidFill>
                          <a:effectLst/>
                          <a:latin typeface="+mn-lt"/>
                          <a:ea typeface="+mn-ea"/>
                          <a:cs typeface="+mn-cs"/>
                        </a:rPr>
                        <a:t>woven samples</a:t>
                      </a:r>
                      <a:r>
                        <a:rPr lang="en-GB" sz="800" kern="1200" dirty="0">
                          <a:solidFill>
                            <a:schemeClr val="dk1"/>
                          </a:solidFill>
                          <a:effectLst/>
                          <a:latin typeface="+mn-lt"/>
                          <a:ea typeface="+mn-ea"/>
                          <a:cs typeface="+mn-cs"/>
                        </a:rPr>
                        <a:t>, yarn types, patterns, natural materials and simple loom structures.</a:t>
                      </a:r>
                    </a:p>
                    <a:p>
                      <a:pPr lvl="0"/>
                      <a:r>
                        <a:rPr lang="en-GB" sz="800" kern="1200" dirty="0">
                          <a:solidFill>
                            <a:schemeClr val="dk1"/>
                          </a:solidFill>
                          <a:effectLst/>
                          <a:latin typeface="+mn-lt"/>
                          <a:ea typeface="+mn-ea"/>
                          <a:cs typeface="+mn-cs"/>
                        </a:rPr>
                        <a:t>Collect observations through </a:t>
                      </a:r>
                      <a:r>
                        <a:rPr lang="en-GB" sz="800" b="1" kern="1200" dirty="0">
                          <a:solidFill>
                            <a:schemeClr val="dk1"/>
                          </a:solidFill>
                          <a:effectLst/>
                          <a:latin typeface="+mn-lt"/>
                          <a:ea typeface="+mn-ea"/>
                          <a:cs typeface="+mn-cs"/>
                        </a:rPr>
                        <a:t>drawings, colour palettes, fabric rubbings, photos</a:t>
                      </a:r>
                      <a:r>
                        <a:rPr lang="en-GB" sz="800" kern="1200" dirty="0">
                          <a:solidFill>
                            <a:schemeClr val="dk1"/>
                          </a:solidFill>
                          <a:effectLst/>
                          <a:latin typeface="+mn-lt"/>
                          <a:ea typeface="+mn-ea"/>
                          <a:cs typeface="+mn-cs"/>
                        </a:rPr>
                        <a:t>, or swatches.</a:t>
                      </a:r>
                    </a:p>
                    <a:p>
                      <a:pPr lvl="0"/>
                      <a:r>
                        <a:rPr lang="en-GB" sz="800" kern="1200" dirty="0">
                          <a:solidFill>
                            <a:schemeClr val="dk1"/>
                          </a:solidFill>
                          <a:effectLst/>
                          <a:latin typeface="+mn-lt"/>
                          <a:ea typeface="+mn-ea"/>
                          <a:cs typeface="+mn-cs"/>
                        </a:rPr>
                        <a:t>Research </a:t>
                      </a:r>
                      <a:r>
                        <a:rPr lang="en-GB" sz="800" b="1" kern="1200" dirty="0">
                          <a:solidFill>
                            <a:schemeClr val="dk1"/>
                          </a:solidFill>
                          <a:effectLst/>
                          <a:latin typeface="+mn-lt"/>
                          <a:ea typeface="+mn-ea"/>
                          <a:cs typeface="+mn-cs"/>
                        </a:rPr>
                        <a:t>weavers and textile designers</a:t>
                      </a:r>
                      <a:r>
                        <a:rPr lang="en-GB" sz="800" kern="1200" dirty="0">
                          <a:solidFill>
                            <a:schemeClr val="dk1"/>
                          </a:solidFill>
                          <a:effectLst/>
                          <a:latin typeface="+mn-lt"/>
                          <a:ea typeface="+mn-ea"/>
                          <a:cs typeface="+mn-cs"/>
                        </a:rPr>
                        <a:t>, noticing how they use colour, pattern, materials and cultural influences.</a:t>
                      </a:r>
                    </a:p>
                    <a:p>
                      <a:r>
                        <a:rPr lang="en-GB" sz="800" b="1" kern="1200" dirty="0">
                          <a:solidFill>
                            <a:schemeClr val="dk1"/>
                          </a:solidFill>
                          <a:effectLst/>
                          <a:latin typeface="+mn-lt"/>
                          <a:ea typeface="+mn-ea"/>
                          <a:cs typeface="+mn-cs"/>
                        </a:rPr>
                        <a:t>LO2 – Developing Textile Ideas Through Weaving</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experiment with weaving materials and techniques to develop ideas for a final piece.</a:t>
                      </a:r>
                    </a:p>
                    <a:p>
                      <a:r>
                        <a:rPr lang="en-GB" sz="800" b="1" kern="1200" dirty="0">
                          <a:solidFill>
                            <a:schemeClr val="dk1"/>
                          </a:solidFill>
                          <a:effectLst/>
                          <a:latin typeface="+mn-lt"/>
                          <a:ea typeface="+mn-ea"/>
                          <a:cs typeface="+mn-cs"/>
                        </a:rPr>
                        <a:t>Materials &amp; Tools</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Yarns, threads, ribbons, string, recycled fibres, fabric strips</a:t>
                      </a:r>
                    </a:p>
                    <a:p>
                      <a:pPr lvl="0"/>
                      <a:r>
                        <a:rPr lang="en-GB" sz="800" kern="1200" dirty="0">
                          <a:solidFill>
                            <a:schemeClr val="dk1"/>
                          </a:solidFill>
                          <a:effectLst/>
                          <a:latin typeface="+mn-lt"/>
                          <a:ea typeface="+mn-ea"/>
                          <a:cs typeface="+mn-cs"/>
                        </a:rPr>
                        <a:t>Simple looms (cardboard, frame, or hoop)</a:t>
                      </a:r>
                    </a:p>
                    <a:p>
                      <a:pPr lvl="0"/>
                      <a:r>
                        <a:rPr lang="en-GB" sz="800" kern="1200" dirty="0">
                          <a:solidFill>
                            <a:schemeClr val="dk1"/>
                          </a:solidFill>
                          <a:effectLst/>
                          <a:latin typeface="+mn-lt"/>
                          <a:ea typeface="+mn-ea"/>
                          <a:cs typeface="+mn-cs"/>
                        </a:rPr>
                        <a:t>Understanding </a:t>
                      </a:r>
                      <a:r>
                        <a:rPr lang="en-GB" sz="800" b="1" kern="1200" dirty="0">
                          <a:solidFill>
                            <a:schemeClr val="dk1"/>
                          </a:solidFill>
                          <a:effectLst/>
                          <a:latin typeface="+mn-lt"/>
                          <a:ea typeface="+mn-ea"/>
                          <a:cs typeface="+mn-cs"/>
                        </a:rPr>
                        <a:t>warp</a:t>
                      </a:r>
                      <a:r>
                        <a:rPr lang="en-GB" sz="800" kern="1200" dirty="0">
                          <a:solidFill>
                            <a:schemeClr val="dk1"/>
                          </a:solidFill>
                          <a:effectLst/>
                          <a:latin typeface="+mn-lt"/>
                          <a:ea typeface="+mn-ea"/>
                          <a:cs typeface="+mn-cs"/>
                        </a:rPr>
                        <a:t> (vertical) and </a:t>
                      </a:r>
                      <a:r>
                        <a:rPr lang="en-GB" sz="800" b="1" kern="1200" dirty="0">
                          <a:solidFill>
                            <a:schemeClr val="dk1"/>
                          </a:solidFill>
                          <a:effectLst/>
                          <a:latin typeface="+mn-lt"/>
                          <a:ea typeface="+mn-ea"/>
                          <a:cs typeface="+mn-cs"/>
                        </a:rPr>
                        <a:t>weft</a:t>
                      </a:r>
                      <a:r>
                        <a:rPr lang="en-GB" sz="800" kern="1200" dirty="0">
                          <a:solidFill>
                            <a:schemeClr val="dk1"/>
                          </a:solidFill>
                          <a:effectLst/>
                          <a:latin typeface="+mn-lt"/>
                          <a:ea typeface="+mn-ea"/>
                          <a:cs typeface="+mn-cs"/>
                        </a:rPr>
                        <a:t> (horizontal)</a:t>
                      </a:r>
                    </a:p>
                    <a:p>
                      <a:r>
                        <a:rPr lang="en-GB" sz="800" b="1" kern="1200" dirty="0">
                          <a:solidFill>
                            <a:schemeClr val="dk1"/>
                          </a:solidFill>
                          <a:effectLst/>
                          <a:latin typeface="+mn-lt"/>
                          <a:ea typeface="+mn-ea"/>
                          <a:cs typeface="+mn-cs"/>
                        </a:rPr>
                        <a:t>Weaving Techniques</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Basic under–over weaving</a:t>
                      </a:r>
                    </a:p>
                    <a:p>
                      <a:pPr lvl="0"/>
                      <a:r>
                        <a:rPr lang="en-GB" sz="800" kern="1200" dirty="0">
                          <a:solidFill>
                            <a:schemeClr val="dk1"/>
                          </a:solidFill>
                          <a:effectLst/>
                          <a:latin typeface="+mn-lt"/>
                          <a:ea typeface="+mn-ea"/>
                          <a:cs typeface="+mn-cs"/>
                        </a:rPr>
                        <a:t>Colour‑blocked weaving</a:t>
                      </a:r>
                    </a:p>
                    <a:p>
                      <a:pPr lvl="0"/>
                      <a:r>
                        <a:rPr lang="en-GB" sz="800" kern="1200" dirty="0">
                          <a:solidFill>
                            <a:schemeClr val="dk1"/>
                          </a:solidFill>
                          <a:effectLst/>
                          <a:latin typeface="+mn-lt"/>
                          <a:ea typeface="+mn-ea"/>
                          <a:cs typeface="+mn-cs"/>
                        </a:rPr>
                        <a:t>Simple patterns (stripes, checks, textured repeats)</a:t>
                      </a:r>
                    </a:p>
                    <a:p>
                      <a:pPr lvl="0"/>
                      <a:r>
                        <a:rPr lang="en-GB" sz="800" kern="1200" dirty="0">
                          <a:solidFill>
                            <a:schemeClr val="dk1"/>
                          </a:solidFill>
                          <a:effectLst/>
                          <a:latin typeface="+mn-lt"/>
                          <a:ea typeface="+mn-ea"/>
                          <a:cs typeface="+mn-cs"/>
                        </a:rPr>
                        <a:t>Weaving with mixed materials (paper, wool, fabric strips)</a:t>
                      </a:r>
                    </a:p>
                    <a:p>
                      <a:pPr lvl="0"/>
                      <a:r>
                        <a:rPr lang="en-GB" sz="800" kern="1200" dirty="0">
                          <a:solidFill>
                            <a:schemeClr val="dk1"/>
                          </a:solidFill>
                          <a:effectLst/>
                          <a:latin typeface="+mn-lt"/>
                          <a:ea typeface="+mn-ea"/>
                          <a:cs typeface="+mn-cs"/>
                        </a:rPr>
                        <a:t>Optional embellishment (beads, sequins)</a:t>
                      </a:r>
                    </a:p>
                    <a:p>
                      <a:r>
                        <a:rPr lang="en-GB" sz="800" b="1" kern="1200" dirty="0">
                          <a:solidFill>
                            <a:schemeClr val="dk1"/>
                          </a:solidFill>
                          <a:effectLst/>
                          <a:latin typeface="+mn-lt"/>
                          <a:ea typeface="+mn-ea"/>
                          <a:cs typeface="+mn-cs"/>
                        </a:rPr>
                        <a:t>Visual Elements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explore:</a:t>
                      </a:r>
                    </a:p>
                    <a:p>
                      <a:pPr lvl="0"/>
                      <a:r>
                        <a:rPr lang="en-GB" sz="800" b="1" kern="1200" dirty="0">
                          <a:solidFill>
                            <a:schemeClr val="dk1"/>
                          </a:solidFill>
                          <a:effectLst/>
                          <a:latin typeface="+mn-lt"/>
                          <a:ea typeface="+mn-ea"/>
                          <a:cs typeface="+mn-cs"/>
                        </a:rPr>
                        <a:t>Colour</a:t>
                      </a:r>
                      <a:r>
                        <a:rPr lang="en-GB" sz="800" kern="1200" dirty="0">
                          <a:solidFill>
                            <a:schemeClr val="dk1"/>
                          </a:solidFill>
                          <a:effectLst/>
                          <a:latin typeface="+mn-lt"/>
                          <a:ea typeface="+mn-ea"/>
                          <a:cs typeface="+mn-cs"/>
                        </a:rPr>
                        <a:t>, </a:t>
                      </a:r>
                      <a:r>
                        <a:rPr lang="en-GB" sz="800" b="1" kern="1200" dirty="0">
                          <a:solidFill>
                            <a:schemeClr val="dk1"/>
                          </a:solidFill>
                          <a:effectLst/>
                          <a:latin typeface="+mn-lt"/>
                          <a:ea typeface="+mn-ea"/>
                          <a:cs typeface="+mn-cs"/>
                        </a:rPr>
                        <a:t>pattern</a:t>
                      </a:r>
                      <a:r>
                        <a:rPr lang="en-GB" sz="800" kern="1200" dirty="0">
                          <a:solidFill>
                            <a:schemeClr val="dk1"/>
                          </a:solidFill>
                          <a:effectLst/>
                          <a:latin typeface="+mn-lt"/>
                          <a:ea typeface="+mn-ea"/>
                          <a:cs typeface="+mn-cs"/>
                        </a:rPr>
                        <a:t>, </a:t>
                      </a:r>
                      <a:r>
                        <a:rPr lang="en-GB" sz="800" b="1" kern="1200" dirty="0">
                          <a:solidFill>
                            <a:schemeClr val="dk1"/>
                          </a:solidFill>
                          <a:effectLst/>
                          <a:latin typeface="+mn-lt"/>
                          <a:ea typeface="+mn-ea"/>
                          <a:cs typeface="+mn-cs"/>
                        </a:rPr>
                        <a:t>texture</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Line, shape, form, space and tone through woven structures</a:t>
                      </a:r>
                    </a:p>
                    <a:p>
                      <a:r>
                        <a:rPr lang="en-GB" sz="800" b="1" kern="1200" dirty="0">
                          <a:solidFill>
                            <a:schemeClr val="dk1"/>
                          </a:solidFill>
                          <a:effectLst/>
                          <a:latin typeface="+mn-lt"/>
                          <a:ea typeface="+mn-ea"/>
                          <a:cs typeface="+mn-cs"/>
                        </a:rPr>
                        <a:t>Idea Development</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Create small </a:t>
                      </a:r>
                      <a:r>
                        <a:rPr lang="en-GB" sz="800" b="1" kern="1200" dirty="0">
                          <a:solidFill>
                            <a:schemeClr val="dk1"/>
                          </a:solidFill>
                          <a:effectLst/>
                          <a:latin typeface="+mn-lt"/>
                          <a:ea typeface="+mn-ea"/>
                          <a:cs typeface="+mn-cs"/>
                        </a:rPr>
                        <a:t>woven samples</a:t>
                      </a:r>
                      <a:r>
                        <a:rPr lang="en-GB" sz="800" kern="1200" dirty="0">
                          <a:solidFill>
                            <a:schemeClr val="dk1"/>
                          </a:solidFill>
                          <a:effectLst/>
                          <a:latin typeface="+mn-lt"/>
                          <a:ea typeface="+mn-ea"/>
                          <a:cs typeface="+mn-cs"/>
                        </a:rPr>
                        <a:t> to test ideas</a:t>
                      </a:r>
                    </a:p>
                    <a:p>
                      <a:pPr lvl="0"/>
                      <a:r>
                        <a:rPr lang="en-GB" sz="800" kern="1200" dirty="0">
                          <a:solidFill>
                            <a:schemeClr val="dk1"/>
                          </a:solidFill>
                          <a:effectLst/>
                          <a:latin typeface="+mn-lt"/>
                          <a:ea typeface="+mn-ea"/>
                          <a:cs typeface="+mn-cs"/>
                        </a:rPr>
                        <a:t>Try different yarns, colours, textures and weaving densities</a:t>
                      </a:r>
                    </a:p>
                    <a:p>
                      <a:pPr lvl="0"/>
                      <a:r>
                        <a:rPr lang="en-GB" sz="800" kern="1200" dirty="0">
                          <a:solidFill>
                            <a:schemeClr val="dk1"/>
                          </a:solidFill>
                          <a:effectLst/>
                          <a:latin typeface="+mn-lt"/>
                          <a:ea typeface="+mn-ea"/>
                          <a:cs typeface="+mn-cs"/>
                        </a:rPr>
                        <a:t>Higher‑level learners adjust or refine ideas based on what works well</a:t>
                      </a:r>
                    </a:p>
                    <a:p>
                      <a:r>
                        <a:rPr lang="en-GB" sz="800" b="1" kern="1200" dirty="0">
                          <a:solidFill>
                            <a:schemeClr val="dk1"/>
                          </a:solidFill>
                          <a:effectLst/>
                          <a:latin typeface="+mn-lt"/>
                          <a:ea typeface="+mn-ea"/>
                          <a:cs typeface="+mn-cs"/>
                        </a:rPr>
                        <a:t>LO3 – Creating &amp; Presenting a Woven Textile Outcome</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create a final woven piece based on their research and samples. Examples include:</a:t>
                      </a:r>
                    </a:p>
                    <a:p>
                      <a:pPr lvl="0"/>
                      <a:r>
                        <a:rPr lang="en-GB" sz="800" kern="1200" dirty="0">
                          <a:solidFill>
                            <a:schemeClr val="dk1"/>
                          </a:solidFill>
                          <a:effectLst/>
                          <a:latin typeface="+mn-lt"/>
                          <a:ea typeface="+mn-ea"/>
                          <a:cs typeface="+mn-cs"/>
                        </a:rPr>
                        <a:t>A woven wall hanging</a:t>
                      </a:r>
                    </a:p>
                    <a:p>
                      <a:pPr lvl="0"/>
                      <a:r>
                        <a:rPr lang="en-GB" sz="800" kern="1200" dirty="0">
                          <a:solidFill>
                            <a:schemeClr val="dk1"/>
                          </a:solidFill>
                          <a:effectLst/>
                          <a:latin typeface="+mn-lt"/>
                          <a:ea typeface="+mn-ea"/>
                          <a:cs typeface="+mn-cs"/>
                        </a:rPr>
                        <a:t>A nature‑ or culture‑inspired woven panel</a:t>
                      </a:r>
                    </a:p>
                    <a:p>
                      <a:pPr lvl="0"/>
                      <a:r>
                        <a:rPr lang="en-GB" sz="800" kern="1200" dirty="0">
                          <a:solidFill>
                            <a:schemeClr val="dk1"/>
                          </a:solidFill>
                          <a:effectLst/>
                          <a:latin typeface="+mn-lt"/>
                          <a:ea typeface="+mn-ea"/>
                          <a:cs typeface="+mn-cs"/>
                        </a:rPr>
                        <a:t>A decorative woven sampler</a:t>
                      </a:r>
                    </a:p>
                    <a:p>
                      <a:pPr lvl="0"/>
                      <a:r>
                        <a:rPr lang="en-GB" sz="800" kern="1200" dirty="0">
                          <a:solidFill>
                            <a:schemeClr val="dk1"/>
                          </a:solidFill>
                          <a:effectLst/>
                          <a:latin typeface="+mn-lt"/>
                          <a:ea typeface="+mn-ea"/>
                          <a:cs typeface="+mn-cs"/>
                        </a:rPr>
                        <a:t>A small functional item (coaster, mat, pouch front)</a:t>
                      </a:r>
                    </a:p>
                    <a:p>
                      <a:r>
                        <a:rPr lang="en-GB" sz="800" kern="1200" dirty="0">
                          <a:solidFill>
                            <a:schemeClr val="dk1"/>
                          </a:solidFill>
                          <a:effectLst/>
                          <a:latin typeface="+mn-lt"/>
                          <a:ea typeface="+mn-ea"/>
                          <a:cs typeface="+mn-cs"/>
                        </a:rPr>
                        <a:t>Learners present the final piece clearly, showing </a:t>
                      </a:r>
                      <a:r>
                        <a:rPr lang="en-GB" sz="800" b="1" kern="1200" dirty="0">
                          <a:solidFill>
                            <a:schemeClr val="dk1"/>
                          </a:solidFill>
                          <a:effectLst/>
                          <a:latin typeface="+mn-lt"/>
                          <a:ea typeface="+mn-ea"/>
                          <a:cs typeface="+mn-cs"/>
                        </a:rPr>
                        <a:t>evidence of the making process</a:t>
                      </a:r>
                    </a:p>
                    <a:p>
                      <a:endParaRPr lang="en-GB" sz="800" b="1" kern="1200" dirty="0">
                        <a:solidFill>
                          <a:schemeClr val="dk1"/>
                        </a:solidFill>
                        <a:effectLst/>
                        <a:latin typeface="+mn-lt"/>
                        <a:ea typeface="+mn-ea"/>
                        <a:cs typeface="+mn-cs"/>
                      </a:endParaRPr>
                    </a:p>
                    <a:p>
                      <a:r>
                        <a:rPr lang="en-GB" sz="800" b="0" kern="1200" dirty="0">
                          <a:solidFill>
                            <a:schemeClr val="dk1"/>
                          </a:solidFill>
                          <a:effectLst/>
                          <a:latin typeface="+mn-lt"/>
                          <a:ea typeface="+mn-ea"/>
                          <a:cs typeface="+mn-cs"/>
                        </a:rPr>
                        <a:t>Theme IDENTITY</a:t>
                      </a:r>
                    </a:p>
                    <a:p>
                      <a:r>
                        <a:rPr lang="en-GB" sz="800" b="0" kern="1200" dirty="0">
                          <a:solidFill>
                            <a:schemeClr val="dk1"/>
                          </a:solidFill>
                          <a:effectLst/>
                          <a:latin typeface="+mn-lt"/>
                          <a:ea typeface="+mn-ea"/>
                          <a:cs typeface="+mn-cs"/>
                        </a:rPr>
                        <a:t>Year 1 – Emotions through colour and pattern</a:t>
                      </a:r>
                    </a:p>
                    <a:p>
                      <a:r>
                        <a:rPr lang="en-GB" sz="800" b="0" kern="1200" dirty="0">
                          <a:solidFill>
                            <a:schemeClr val="dk1"/>
                          </a:solidFill>
                          <a:effectLst/>
                          <a:latin typeface="+mn-lt"/>
                          <a:ea typeface="+mn-ea"/>
                          <a:cs typeface="+mn-cs"/>
                        </a:rPr>
                        <a:t>Year 2 – Landscape and environment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bl>
          </a:graphicData>
        </a:graphic>
      </p:graphicFrame>
    </p:spTree>
    <p:extLst>
      <p:ext uri="{BB962C8B-B14F-4D97-AF65-F5344CB8AC3E}">
        <p14:creationId xmlns:p14="http://schemas.microsoft.com/office/powerpoint/2010/main" val="172634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AB6E6-0A22-2032-690B-DA66A3EB2AF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9FCF4D0-564B-8ECA-69CD-02BD241A0250}"/>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KS4 Nexus WJEC E2/3</a:t>
            </a:r>
          </a:p>
          <a:p>
            <a:r>
              <a:rPr lang="en-GB" sz="1600" b="1" spc="214" dirty="0">
                <a:solidFill>
                  <a:srgbClr val="4D4D4D"/>
                </a:solidFill>
                <a:latin typeface="+mn-lt"/>
              </a:rPr>
              <a:t>Year 1, 2 Art    2026-2028</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4EB43844-6127-5577-D605-E281B551AAB8}"/>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16F53689-35B5-8CB8-1277-344F3DB073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B9D99398-59A8-581C-1E00-82D81D18E1D0}"/>
              </a:ext>
            </a:extLst>
          </p:cNvPr>
          <p:cNvGraphicFramePr>
            <a:graphicFrameLocks noGrp="1"/>
          </p:cNvGraphicFramePr>
          <p:nvPr>
            <p:extLst>
              <p:ext uri="{D42A27DB-BD31-4B8C-83A1-F6EECF244321}">
                <p14:modId xmlns:p14="http://schemas.microsoft.com/office/powerpoint/2010/main" val="4252466356"/>
              </p:ext>
            </p:extLst>
          </p:nvPr>
        </p:nvGraphicFramePr>
        <p:xfrm>
          <a:off x="471948" y="794608"/>
          <a:ext cx="11149782" cy="5678810"/>
        </p:xfrm>
        <a:graphic>
          <a:graphicData uri="http://schemas.openxmlformats.org/drawingml/2006/table">
            <a:tbl>
              <a:tblPr firstRow="1" bandRow="1">
                <a:tableStyleId>{5C22544A-7EE6-4342-B048-85BDC9FD1C3A}</a:tableStyleId>
              </a:tblPr>
              <a:tblGrid>
                <a:gridCol w="11149782">
                  <a:extLst>
                    <a:ext uri="{9D8B030D-6E8A-4147-A177-3AD203B41FA5}">
                      <a16:colId xmlns:a16="http://schemas.microsoft.com/office/drawing/2014/main" val="1643026118"/>
                    </a:ext>
                  </a:extLst>
                </a:gridCol>
              </a:tblGrid>
              <a:tr h="336102">
                <a:tc>
                  <a:txBody>
                    <a:bodyPr/>
                    <a:lstStyle/>
                    <a:p>
                      <a:pPr algn="ctr"/>
                      <a:r>
                        <a:rPr lang="en-GB" sz="1300" dirty="0">
                          <a:solidFill>
                            <a:schemeClr val="tx1"/>
                          </a:solidFill>
                        </a:rPr>
                        <a:t>Annual Programme as Option Group</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18417">
                <a:tc>
                  <a:txBody>
                    <a:bodyPr/>
                    <a:lstStyle/>
                    <a:p>
                      <a:pPr algn="ctr"/>
                      <a:r>
                        <a:rPr lang="en-GB" sz="12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1349916"/>
                  </a:ext>
                </a:extLst>
              </a:tr>
              <a:tr h="1702676">
                <a:tc>
                  <a:txBody>
                    <a:bodyPr/>
                    <a:lstStyle/>
                    <a:p>
                      <a:endParaRPr lang="en-GB" sz="1600" kern="1200" dirty="0">
                        <a:solidFill>
                          <a:schemeClr val="dk1"/>
                        </a:solidFill>
                        <a:effectLst/>
                        <a:latin typeface="+mn-lt"/>
                        <a:ea typeface="+mn-ea"/>
                        <a:cs typeface="+mn-cs"/>
                      </a:endParaRPr>
                    </a:p>
                    <a:p>
                      <a:r>
                        <a:rPr lang="en-GB" sz="1600" dirty="0">
                          <a:solidFill>
                            <a:schemeClr val="tx1"/>
                          </a:solidFill>
                          <a:latin typeface="+mn-lt"/>
                        </a:rPr>
                        <a:t>Entry Level E2 and E3</a:t>
                      </a:r>
                    </a:p>
                    <a:p>
                      <a:r>
                        <a:rPr lang="en-US" sz="1600" b="1" noProof="1">
                          <a:solidFill>
                            <a:schemeClr val="tx1">
                              <a:lumMod val="65000"/>
                              <a:lumOff val="35000"/>
                            </a:schemeClr>
                          </a:solidFill>
                          <a:latin typeface="+mn-lt"/>
                        </a:rPr>
                        <a:t>LO1 </a:t>
                      </a:r>
                      <a:r>
                        <a:rPr lang="en-US" sz="1600" b="1" dirty="0">
                          <a:latin typeface="+mn-lt"/>
                        </a:rPr>
                        <a:t>Be able to research information and ideas appropriate to P&amp;D, 3D Studies and Textiles work</a:t>
                      </a:r>
                      <a:r>
                        <a:rPr lang="en-US" sz="1600" dirty="0">
                          <a:latin typeface="+mn-lt"/>
                        </a:rPr>
                        <a:t>.</a:t>
                      </a:r>
                    </a:p>
                    <a:p>
                      <a:r>
                        <a:rPr lang="en-US" sz="1600" dirty="0">
                          <a:latin typeface="+mn-lt"/>
                        </a:rPr>
                        <a:t>E2 AC1.1 Select references and resources to support work. AC1.2 Respond to observations and experiences relating to a task or theme. AC1.3 Make references to the work of artists, </a:t>
                      </a:r>
                      <a:r>
                        <a:rPr lang="en-US" sz="1600" dirty="0" err="1">
                          <a:latin typeface="+mn-lt"/>
                        </a:rPr>
                        <a:t>craftspersons</a:t>
                      </a:r>
                      <a:r>
                        <a:rPr lang="en-US" sz="1600" dirty="0">
                          <a:latin typeface="+mn-lt"/>
                        </a:rPr>
                        <a:t> and/or designers. </a:t>
                      </a:r>
                    </a:p>
                    <a:p>
                      <a:r>
                        <a:rPr lang="en-US" sz="1600" dirty="0">
                          <a:latin typeface="+mn-lt"/>
                        </a:rPr>
                        <a:t>E3 AC1.1 Select a range of references and resources to support work. AC1.2 Produce visual and / or tactile records of observations and experiences relating to tasks or a theme. AC1.3 Identify the influence of artists, </a:t>
                      </a:r>
                      <a:r>
                        <a:rPr lang="en-US" sz="1600" dirty="0" err="1">
                          <a:latin typeface="+mn-lt"/>
                        </a:rPr>
                        <a:t>craftspersons</a:t>
                      </a:r>
                      <a:r>
                        <a:rPr lang="en-US" sz="1600" dirty="0">
                          <a:latin typeface="+mn-lt"/>
                        </a:rPr>
                        <a:t> and/or designers on their own practice.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1">
                          <a:solidFill>
                            <a:schemeClr val="tx1">
                              <a:lumMod val="65000"/>
                              <a:lumOff val="35000"/>
                            </a:schemeClr>
                          </a:solidFill>
                          <a:latin typeface="+mn-lt"/>
                        </a:rPr>
                        <a:t>LO2 </a:t>
                      </a:r>
                      <a:r>
                        <a:rPr lang="en-US" sz="1600" b="1" dirty="0">
                          <a:latin typeface="+mn-lt"/>
                        </a:rPr>
                        <a:t>Be able to develop ideas for a P&amp;D, 3D Studies and Textiles work</a:t>
                      </a:r>
                      <a:r>
                        <a:rPr lang="en-US" sz="1600" dirty="0">
                          <a:latin typeface="+mn-lt"/>
                        </a:rPr>
                        <a:t>.</a:t>
                      </a:r>
                    </a:p>
                    <a:p>
                      <a:r>
                        <a:rPr lang="en-US" sz="1600" b="1" dirty="0">
                          <a:latin typeface="+mn-lt"/>
                        </a:rPr>
                        <a:t> outcome using appropriate materials, techniques and processes. </a:t>
                      </a:r>
                    </a:p>
                    <a:p>
                      <a:r>
                        <a:rPr lang="en-US" sz="1600" dirty="0">
                          <a:latin typeface="+mn-lt"/>
                        </a:rPr>
                        <a:t>E2 AC2.1 Use materials, tools and basic techniques appropriate to work. AC2.2 Use visual elements in practical work, such as: </a:t>
                      </a:r>
                      <a:r>
                        <a:rPr lang="en-US" sz="1600" dirty="0" err="1">
                          <a:latin typeface="+mn-lt"/>
                        </a:rPr>
                        <a:t>colour</a:t>
                      </a:r>
                      <a:r>
                        <a:rPr lang="en-US" sz="1600" dirty="0">
                          <a:latin typeface="+mn-lt"/>
                        </a:rPr>
                        <a:t>, pattern, texture, line, shape, form, space, tone. AC2.3 Develop ideas for a pictorial composition, 3D Sculpture and weaving</a:t>
                      </a:r>
                    </a:p>
                    <a:p>
                      <a:r>
                        <a:rPr lang="en-US" sz="1600" dirty="0">
                          <a:latin typeface="+mn-lt"/>
                        </a:rPr>
                        <a:t>E3 AC2.1 Select and handle materials, tools and techniques appropriate to the work. AC2.2 Use visual elements in practical work, such as: </a:t>
                      </a:r>
                      <a:r>
                        <a:rPr lang="en-US" sz="1600" dirty="0" err="1">
                          <a:latin typeface="+mn-lt"/>
                        </a:rPr>
                        <a:t>colour</a:t>
                      </a:r>
                      <a:r>
                        <a:rPr lang="en-US" sz="1600" dirty="0">
                          <a:latin typeface="+mn-lt"/>
                        </a:rPr>
                        <a:t>, pattern, texture, line, shape, form, space, tone. AC2.3 Develop ideas for a pictorial composition, 3D Sculpture and weaving, modifying work as needed. </a:t>
                      </a:r>
                    </a:p>
                    <a:p>
                      <a:r>
                        <a:rPr lang="en-US" sz="1600" b="1" noProof="1">
                          <a:solidFill>
                            <a:schemeClr val="tx1">
                              <a:lumMod val="65000"/>
                              <a:lumOff val="35000"/>
                            </a:schemeClr>
                          </a:solidFill>
                          <a:latin typeface="+mn-lt"/>
                        </a:rPr>
                        <a:t>LO3 </a:t>
                      </a:r>
                      <a:r>
                        <a:rPr lang="en-US" sz="1600" b="1" dirty="0">
                          <a:latin typeface="+mn-lt"/>
                        </a:rPr>
                        <a:t>Be able to produce and present an outcome in response to a task or theme.</a:t>
                      </a:r>
                    </a:p>
                    <a:p>
                      <a:r>
                        <a:rPr lang="en-US" sz="1600" noProof="1">
                          <a:solidFill>
                            <a:schemeClr val="tx1">
                              <a:lumMod val="65000"/>
                              <a:lumOff val="35000"/>
                            </a:schemeClr>
                          </a:solidFill>
                          <a:latin typeface="+mn-lt"/>
                        </a:rPr>
                        <a:t>E2 </a:t>
                      </a:r>
                      <a:r>
                        <a:rPr lang="en-US" sz="1600" dirty="0">
                          <a:latin typeface="+mn-lt"/>
                        </a:rPr>
                        <a:t>AC3.1 Produce an outcome in response to a task or theme using medium processes. AC3.2 Present an outcome. </a:t>
                      </a:r>
                    </a:p>
                    <a:p>
                      <a:r>
                        <a:rPr lang="en-US" sz="1600" noProof="1">
                          <a:solidFill>
                            <a:schemeClr val="tx1">
                              <a:lumMod val="65000"/>
                              <a:lumOff val="35000"/>
                            </a:schemeClr>
                          </a:solidFill>
                          <a:latin typeface="+mn-lt"/>
                        </a:rPr>
                        <a:t>E3 </a:t>
                      </a:r>
                      <a:r>
                        <a:rPr lang="en-US" sz="1600" dirty="0">
                          <a:latin typeface="+mn-lt"/>
                        </a:rPr>
                        <a:t>AC3.1 Use related processes to said outcome. produce an outcome in response to a task or theme. AC3.2 Present a resolved outcome with some consideration of refinement. </a:t>
                      </a:r>
                    </a:p>
                    <a:p>
                      <a:endParaRPr lang="en-GB" sz="100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565801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5FA61-46F7-3801-5D35-B61CDDAAB1B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0334033-8330-63E9-F31B-7970B2E2E238}"/>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Post 16 Nexus WJEC E2/3</a:t>
            </a:r>
          </a:p>
          <a:p>
            <a:r>
              <a:rPr lang="en-GB" sz="1600" b="1" spc="214" dirty="0">
                <a:solidFill>
                  <a:srgbClr val="4D4D4D"/>
                </a:solidFill>
                <a:latin typeface="+mn-lt"/>
              </a:rPr>
              <a:t>Year 1, 2 Art    2026-2028</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C4795B34-80E5-315D-17AF-A2B33E320B07}"/>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06273C47-054C-2D36-64A4-4BA848C547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812CF4B5-E069-C044-828D-C4E96C15016E}"/>
              </a:ext>
            </a:extLst>
          </p:cNvPr>
          <p:cNvGraphicFramePr>
            <a:graphicFrameLocks noGrp="1"/>
          </p:cNvGraphicFramePr>
          <p:nvPr>
            <p:extLst>
              <p:ext uri="{D42A27DB-BD31-4B8C-83A1-F6EECF244321}">
                <p14:modId xmlns:p14="http://schemas.microsoft.com/office/powerpoint/2010/main" val="580563356"/>
              </p:ext>
            </p:extLst>
          </p:nvPr>
        </p:nvGraphicFramePr>
        <p:xfrm>
          <a:off x="262741" y="743102"/>
          <a:ext cx="11565464" cy="6029330"/>
        </p:xfrm>
        <a:graphic>
          <a:graphicData uri="http://schemas.openxmlformats.org/drawingml/2006/table">
            <a:tbl>
              <a:tblPr firstRow="1" bandRow="1">
                <a:tableStyleId>{5C22544A-7EE6-4342-B048-85BDC9FD1C3A}</a:tableStyleId>
              </a:tblPr>
              <a:tblGrid>
                <a:gridCol w="3865340">
                  <a:extLst>
                    <a:ext uri="{9D8B030D-6E8A-4147-A177-3AD203B41FA5}">
                      <a16:colId xmlns:a16="http://schemas.microsoft.com/office/drawing/2014/main" val="1643026118"/>
                    </a:ext>
                  </a:extLst>
                </a:gridCol>
                <a:gridCol w="3850062">
                  <a:extLst>
                    <a:ext uri="{9D8B030D-6E8A-4147-A177-3AD203B41FA5}">
                      <a16:colId xmlns:a16="http://schemas.microsoft.com/office/drawing/2014/main" val="2749834185"/>
                    </a:ext>
                  </a:extLst>
                </a:gridCol>
                <a:gridCol w="3850062">
                  <a:extLst>
                    <a:ext uri="{9D8B030D-6E8A-4147-A177-3AD203B41FA5}">
                      <a16:colId xmlns:a16="http://schemas.microsoft.com/office/drawing/2014/main" val="4287172586"/>
                    </a:ext>
                  </a:extLst>
                </a:gridCol>
              </a:tblGrid>
              <a:tr h="336102">
                <a:tc gridSpan="3">
                  <a:txBody>
                    <a:bodyPr/>
                    <a:lstStyle/>
                    <a:p>
                      <a:pPr algn="ctr"/>
                      <a:r>
                        <a:rPr lang="en-GB" sz="1300" dirty="0">
                          <a:solidFill>
                            <a:schemeClr val="tx1"/>
                          </a:solidFill>
                        </a:rPr>
                        <a:t>Annual Programme as Option Group</a:t>
                      </a:r>
                    </a:p>
                  </a:txBody>
                  <a:tcPr marL="65314" marR="65314" marT="32657" marB="32657">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99429518"/>
                  </a:ext>
                </a:extLst>
              </a:tr>
              <a:tr h="255638">
                <a:tc gridSpan="3">
                  <a:txBody>
                    <a:bodyPr/>
                    <a:lstStyle/>
                    <a:p>
                      <a:pPr algn="ctr"/>
                      <a:r>
                        <a:rPr lang="en-GB" sz="1300" dirty="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48957"/>
                  </a:ext>
                </a:extLst>
              </a:tr>
              <a:tr h="800654">
                <a:tc>
                  <a:txBody>
                    <a:bodyPr/>
                    <a:lstStyle/>
                    <a:p>
                      <a:r>
                        <a:rPr lang="en-GB" sz="800" dirty="0">
                          <a:solidFill>
                            <a:schemeClr val="tx1"/>
                          </a:solidFill>
                        </a:rPr>
                        <a:t>Entry level 6308 Painting and Drawing</a:t>
                      </a:r>
                    </a:p>
                    <a:p>
                      <a:r>
                        <a:rPr lang="en-US" sz="800" b="1" noProof="1">
                          <a:solidFill>
                            <a:schemeClr val="tx1">
                              <a:lumMod val="65000"/>
                              <a:lumOff val="35000"/>
                            </a:schemeClr>
                          </a:solidFill>
                        </a:rPr>
                        <a:t>AUTUMN  1 and 2</a:t>
                      </a:r>
                    </a:p>
                    <a:p>
                      <a:r>
                        <a:rPr lang="en-GB" sz="800" b="1" kern="1200" dirty="0">
                          <a:solidFill>
                            <a:schemeClr val="dk1"/>
                          </a:solidFill>
                          <a:effectLst/>
                          <a:latin typeface="+mn-lt"/>
                          <a:ea typeface="+mn-ea"/>
                          <a:cs typeface="+mn-cs"/>
                        </a:rPr>
                        <a:t>LO1 – Research and Visual Investigation</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should:</a:t>
                      </a:r>
                    </a:p>
                    <a:p>
                      <a:pPr lvl="0"/>
                      <a:r>
                        <a:rPr lang="en-GB" sz="800" kern="1200" dirty="0">
                          <a:solidFill>
                            <a:schemeClr val="dk1"/>
                          </a:solidFill>
                          <a:effectLst/>
                          <a:latin typeface="+mn-lt"/>
                          <a:ea typeface="+mn-ea"/>
                          <a:cs typeface="+mn-cs"/>
                        </a:rPr>
                        <a:t>Gather </a:t>
                      </a:r>
                      <a:r>
                        <a:rPr lang="en-GB" sz="800" b="1" kern="1200" dirty="0">
                          <a:solidFill>
                            <a:schemeClr val="dk1"/>
                          </a:solidFill>
                          <a:effectLst/>
                          <a:latin typeface="+mn-lt"/>
                          <a:ea typeface="+mn-ea"/>
                          <a:cs typeface="+mn-cs"/>
                        </a:rPr>
                        <a:t>visual evidence</a:t>
                      </a:r>
                      <a:r>
                        <a:rPr lang="en-GB" sz="800" kern="1200" dirty="0">
                          <a:solidFill>
                            <a:schemeClr val="dk1"/>
                          </a:solidFill>
                          <a:effectLst/>
                          <a:latin typeface="+mn-lt"/>
                          <a:ea typeface="+mn-ea"/>
                          <a:cs typeface="+mn-cs"/>
                        </a:rPr>
                        <a:t> from a broad range of artists, cultural references, natural forms, objects, and imagery</a:t>
                      </a:r>
                    </a:p>
                    <a:p>
                      <a:pPr lvl="0"/>
                      <a:r>
                        <a:rPr lang="en-GB" sz="800" kern="1200" dirty="0">
                          <a:solidFill>
                            <a:schemeClr val="dk1"/>
                          </a:solidFill>
                          <a:effectLst/>
                          <a:latin typeface="+mn-lt"/>
                          <a:ea typeface="+mn-ea"/>
                          <a:cs typeface="+mn-cs"/>
                        </a:rPr>
                        <a:t>Use visual exploration to inspire their own creative development</a:t>
                      </a:r>
                    </a:p>
                    <a:p>
                      <a:pPr lvl="0"/>
                      <a:r>
                        <a:rPr lang="en-GB" sz="800" kern="1200" dirty="0">
                          <a:solidFill>
                            <a:schemeClr val="dk1"/>
                          </a:solidFill>
                          <a:effectLst/>
                          <a:latin typeface="+mn-lt"/>
                          <a:ea typeface="+mn-ea"/>
                          <a:cs typeface="+mn-cs"/>
                        </a:rPr>
                        <a:t>Sometimes include simple reflective notes or observations</a:t>
                      </a:r>
                    </a:p>
                    <a:p>
                      <a:r>
                        <a:rPr lang="en-GB" sz="800" b="1" kern="1200" dirty="0">
                          <a:solidFill>
                            <a:schemeClr val="dk1"/>
                          </a:solidFill>
                          <a:effectLst/>
                          <a:latin typeface="+mn-lt"/>
                          <a:ea typeface="+mn-ea"/>
                          <a:cs typeface="+mn-cs"/>
                        </a:rPr>
                        <a:t>LO2 – Experimentation with Methods and Techniques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are expected to:</a:t>
                      </a:r>
                    </a:p>
                    <a:p>
                      <a:pPr lvl="0"/>
                      <a:r>
                        <a:rPr lang="en-GB" sz="800" kern="1200" dirty="0">
                          <a:solidFill>
                            <a:schemeClr val="dk1"/>
                          </a:solidFill>
                          <a:effectLst/>
                          <a:latin typeface="+mn-lt"/>
                          <a:ea typeface="+mn-ea"/>
                          <a:cs typeface="+mn-cs"/>
                        </a:rPr>
                        <a:t>Explore a variety of </a:t>
                      </a:r>
                      <a:r>
                        <a:rPr lang="en-GB" sz="800" b="1" kern="1200" dirty="0">
                          <a:solidFill>
                            <a:schemeClr val="dk1"/>
                          </a:solidFill>
                          <a:effectLst/>
                          <a:latin typeface="+mn-lt"/>
                          <a:ea typeface="+mn-ea"/>
                          <a:cs typeface="+mn-cs"/>
                        </a:rPr>
                        <a:t>drawing tools</a:t>
                      </a:r>
                      <a:r>
                        <a:rPr lang="en-GB" sz="800" kern="1200" dirty="0">
                          <a:solidFill>
                            <a:schemeClr val="dk1"/>
                          </a:solidFill>
                          <a:effectLst/>
                          <a:latin typeface="+mn-lt"/>
                          <a:ea typeface="+mn-ea"/>
                          <a:cs typeface="+mn-cs"/>
                        </a:rPr>
                        <a:t> (e.g., pencils, ink, charcoal)</a:t>
                      </a:r>
                    </a:p>
                    <a:p>
                      <a:pPr lvl="0"/>
                      <a:r>
                        <a:rPr lang="en-GB" sz="800" kern="1200" dirty="0">
                          <a:solidFill>
                            <a:schemeClr val="dk1"/>
                          </a:solidFill>
                          <a:effectLst/>
                          <a:latin typeface="+mn-lt"/>
                          <a:ea typeface="+mn-ea"/>
                          <a:cs typeface="+mn-cs"/>
                        </a:rPr>
                        <a:t>Experiment with </a:t>
                      </a:r>
                      <a:r>
                        <a:rPr lang="en-GB" sz="800" b="1" kern="1200" dirty="0">
                          <a:solidFill>
                            <a:schemeClr val="dk1"/>
                          </a:solidFill>
                          <a:effectLst/>
                          <a:latin typeface="+mn-lt"/>
                          <a:ea typeface="+mn-ea"/>
                          <a:cs typeface="+mn-cs"/>
                        </a:rPr>
                        <a:t>painting media</a:t>
                      </a:r>
                      <a:r>
                        <a:rPr lang="en-GB" sz="800" kern="1200" dirty="0">
                          <a:solidFill>
                            <a:schemeClr val="dk1"/>
                          </a:solidFill>
                          <a:effectLst/>
                          <a:latin typeface="+mn-lt"/>
                          <a:ea typeface="+mn-ea"/>
                          <a:cs typeface="+mn-cs"/>
                        </a:rPr>
                        <a:t> (e.g., acrylic, watercolour, mixed media)</a:t>
                      </a:r>
                    </a:p>
                    <a:p>
                      <a:pPr lvl="0"/>
                      <a:r>
                        <a:rPr lang="en-GB" sz="800" kern="1200" dirty="0">
                          <a:solidFill>
                            <a:schemeClr val="dk1"/>
                          </a:solidFill>
                          <a:effectLst/>
                          <a:latin typeface="+mn-lt"/>
                          <a:ea typeface="+mn-ea"/>
                          <a:cs typeface="+mn-cs"/>
                        </a:rPr>
                        <a:t>Try different techniques such as mark-making, shading, colour mixing, layering, or compositional studies</a:t>
                      </a:r>
                    </a:p>
                    <a:p>
                      <a:r>
                        <a:rPr lang="en-GB" sz="800" b="1" kern="1200" dirty="0">
                          <a:solidFill>
                            <a:schemeClr val="dk1"/>
                          </a:solidFill>
                          <a:effectLst/>
                          <a:latin typeface="+mn-lt"/>
                          <a:ea typeface="+mn-ea"/>
                          <a:cs typeface="+mn-cs"/>
                        </a:rPr>
                        <a:t>LO3 – Creation of Final Outcomes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must:</a:t>
                      </a:r>
                    </a:p>
                    <a:p>
                      <a:pPr lvl="0"/>
                      <a:r>
                        <a:rPr lang="en-GB" sz="800" kern="1200" dirty="0">
                          <a:solidFill>
                            <a:schemeClr val="dk1"/>
                          </a:solidFill>
                          <a:effectLst/>
                          <a:latin typeface="+mn-lt"/>
                          <a:ea typeface="+mn-ea"/>
                          <a:cs typeface="+mn-cs"/>
                        </a:rPr>
                        <a:t>Produce finished pieces that reflect their research and experimentation</a:t>
                      </a:r>
                    </a:p>
                    <a:p>
                      <a:pPr lvl="0"/>
                      <a:r>
                        <a:rPr lang="en-GB" sz="800" kern="1200" dirty="0">
                          <a:solidFill>
                            <a:schemeClr val="dk1"/>
                          </a:solidFill>
                          <a:effectLst/>
                          <a:latin typeface="+mn-lt"/>
                          <a:ea typeface="+mn-ea"/>
                          <a:cs typeface="+mn-cs"/>
                        </a:rPr>
                        <a:t>Present artwork clearly, with well-organised visual evidence</a:t>
                      </a:r>
                    </a:p>
                    <a:p>
                      <a:pPr lvl="0"/>
                      <a:r>
                        <a:rPr lang="en-GB" sz="800" kern="1200" dirty="0">
                          <a:solidFill>
                            <a:schemeClr val="dk1"/>
                          </a:solidFill>
                          <a:effectLst/>
                          <a:latin typeface="+mn-lt"/>
                          <a:ea typeface="+mn-ea"/>
                          <a:cs typeface="+mn-cs"/>
                        </a:rPr>
                        <a:t>Demonstrate personal responses, creativity, and developing technical ability</a:t>
                      </a:r>
                    </a:p>
                    <a:p>
                      <a:endParaRPr lang="en-GB" sz="800" dirty="0">
                        <a:solidFill>
                          <a:schemeClr val="tx1"/>
                        </a:solidFill>
                      </a:endParaRPr>
                    </a:p>
                    <a:p>
                      <a:r>
                        <a:rPr lang="en-GB" sz="800" dirty="0">
                          <a:solidFill>
                            <a:schemeClr val="tx1"/>
                          </a:solidFill>
                        </a:rPr>
                        <a:t>Themes IDENTITY</a:t>
                      </a:r>
                    </a:p>
                    <a:p>
                      <a:r>
                        <a:rPr lang="en-GB" sz="800" dirty="0">
                          <a:solidFill>
                            <a:schemeClr val="tx1"/>
                          </a:solidFill>
                        </a:rPr>
                        <a:t>Year 1 People and Portraits</a:t>
                      </a:r>
                    </a:p>
                    <a:p>
                      <a:r>
                        <a:rPr lang="en-GB" sz="800" dirty="0">
                          <a:solidFill>
                            <a:schemeClr val="tx1"/>
                          </a:solidFill>
                        </a:rPr>
                        <a:t>Year 2 Food and everyday objects (Hyperrealism and Pop Art)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800" b="1" kern="1200" dirty="0">
                          <a:solidFill>
                            <a:schemeClr val="dk1"/>
                          </a:solidFill>
                          <a:effectLst/>
                          <a:latin typeface="+mn-lt"/>
                          <a:ea typeface="+mn-ea"/>
                          <a:cs typeface="+mn-cs"/>
                        </a:rPr>
                        <a:t>Entry level 6311 Textiles </a:t>
                      </a:r>
                    </a:p>
                    <a:p>
                      <a:r>
                        <a:rPr lang="en-GB" sz="800" b="1" kern="1200" dirty="0">
                          <a:solidFill>
                            <a:schemeClr val="dk1"/>
                          </a:solidFill>
                          <a:effectLst/>
                          <a:latin typeface="+mn-lt"/>
                          <a:ea typeface="+mn-ea"/>
                          <a:cs typeface="+mn-cs"/>
                        </a:rPr>
                        <a:t>LO1 – Researching Information &amp; Ideas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explore textile sources and weaving traditions to inspire their work. They will:</a:t>
                      </a:r>
                    </a:p>
                    <a:p>
                      <a:pPr lvl="0"/>
                      <a:r>
                        <a:rPr lang="en-GB" sz="800" kern="1200" dirty="0">
                          <a:solidFill>
                            <a:schemeClr val="dk1"/>
                          </a:solidFill>
                          <a:effectLst/>
                          <a:latin typeface="+mn-lt"/>
                          <a:ea typeface="+mn-ea"/>
                          <a:cs typeface="+mn-cs"/>
                        </a:rPr>
                        <a:t>Look at </a:t>
                      </a:r>
                      <a:r>
                        <a:rPr lang="en-GB" sz="800" b="1" kern="1200" dirty="0">
                          <a:solidFill>
                            <a:schemeClr val="dk1"/>
                          </a:solidFill>
                          <a:effectLst/>
                          <a:latin typeface="+mn-lt"/>
                          <a:ea typeface="+mn-ea"/>
                          <a:cs typeface="+mn-cs"/>
                        </a:rPr>
                        <a:t>woven samples</a:t>
                      </a:r>
                      <a:r>
                        <a:rPr lang="en-GB" sz="800" kern="1200" dirty="0">
                          <a:solidFill>
                            <a:schemeClr val="dk1"/>
                          </a:solidFill>
                          <a:effectLst/>
                          <a:latin typeface="+mn-lt"/>
                          <a:ea typeface="+mn-ea"/>
                          <a:cs typeface="+mn-cs"/>
                        </a:rPr>
                        <a:t>, yarn types, patterns, natural materials and simple loom structures.</a:t>
                      </a:r>
                    </a:p>
                    <a:p>
                      <a:pPr lvl="0"/>
                      <a:r>
                        <a:rPr lang="en-GB" sz="800" kern="1200" dirty="0">
                          <a:solidFill>
                            <a:schemeClr val="dk1"/>
                          </a:solidFill>
                          <a:effectLst/>
                          <a:latin typeface="+mn-lt"/>
                          <a:ea typeface="+mn-ea"/>
                          <a:cs typeface="+mn-cs"/>
                        </a:rPr>
                        <a:t>Collect observations through </a:t>
                      </a:r>
                      <a:r>
                        <a:rPr lang="en-GB" sz="800" b="1" kern="1200" dirty="0">
                          <a:solidFill>
                            <a:schemeClr val="dk1"/>
                          </a:solidFill>
                          <a:effectLst/>
                          <a:latin typeface="+mn-lt"/>
                          <a:ea typeface="+mn-ea"/>
                          <a:cs typeface="+mn-cs"/>
                        </a:rPr>
                        <a:t>drawings, colour palettes, fabric rubbings, photos</a:t>
                      </a:r>
                      <a:r>
                        <a:rPr lang="en-GB" sz="800" kern="1200" dirty="0">
                          <a:solidFill>
                            <a:schemeClr val="dk1"/>
                          </a:solidFill>
                          <a:effectLst/>
                          <a:latin typeface="+mn-lt"/>
                          <a:ea typeface="+mn-ea"/>
                          <a:cs typeface="+mn-cs"/>
                        </a:rPr>
                        <a:t>, or swatches.</a:t>
                      </a:r>
                    </a:p>
                    <a:p>
                      <a:pPr lvl="0"/>
                      <a:r>
                        <a:rPr lang="en-GB" sz="800" kern="1200" dirty="0">
                          <a:solidFill>
                            <a:schemeClr val="dk1"/>
                          </a:solidFill>
                          <a:effectLst/>
                          <a:latin typeface="+mn-lt"/>
                          <a:ea typeface="+mn-ea"/>
                          <a:cs typeface="+mn-cs"/>
                        </a:rPr>
                        <a:t>Research </a:t>
                      </a:r>
                      <a:r>
                        <a:rPr lang="en-GB" sz="800" b="1" kern="1200" dirty="0">
                          <a:solidFill>
                            <a:schemeClr val="dk1"/>
                          </a:solidFill>
                          <a:effectLst/>
                          <a:latin typeface="+mn-lt"/>
                          <a:ea typeface="+mn-ea"/>
                          <a:cs typeface="+mn-cs"/>
                        </a:rPr>
                        <a:t>weavers and textile designers</a:t>
                      </a:r>
                      <a:r>
                        <a:rPr lang="en-GB" sz="800" kern="1200" dirty="0">
                          <a:solidFill>
                            <a:schemeClr val="dk1"/>
                          </a:solidFill>
                          <a:effectLst/>
                          <a:latin typeface="+mn-lt"/>
                          <a:ea typeface="+mn-ea"/>
                          <a:cs typeface="+mn-cs"/>
                        </a:rPr>
                        <a:t>, noticing how they use colour, pattern, materials and cultural influences.</a:t>
                      </a:r>
                    </a:p>
                    <a:p>
                      <a:r>
                        <a:rPr lang="en-GB" sz="800" b="1" kern="1200" dirty="0">
                          <a:solidFill>
                            <a:schemeClr val="dk1"/>
                          </a:solidFill>
                          <a:effectLst/>
                          <a:latin typeface="+mn-lt"/>
                          <a:ea typeface="+mn-ea"/>
                          <a:cs typeface="+mn-cs"/>
                        </a:rPr>
                        <a:t>LO2 – Developing Textile Ideas Through Weaving</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experiment with weaving materials and techniques to develop ideas for a final piece.</a:t>
                      </a:r>
                    </a:p>
                    <a:p>
                      <a:r>
                        <a:rPr lang="en-GB" sz="800" b="1" kern="1200" dirty="0">
                          <a:solidFill>
                            <a:schemeClr val="dk1"/>
                          </a:solidFill>
                          <a:effectLst/>
                          <a:latin typeface="+mn-lt"/>
                          <a:ea typeface="+mn-ea"/>
                          <a:cs typeface="+mn-cs"/>
                        </a:rPr>
                        <a:t>Materials &amp; Tools</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Yarns, threads, ribbons, string, recycled fibres, fabric strips</a:t>
                      </a:r>
                    </a:p>
                    <a:p>
                      <a:pPr lvl="0"/>
                      <a:r>
                        <a:rPr lang="en-GB" sz="800" kern="1200" dirty="0">
                          <a:solidFill>
                            <a:schemeClr val="dk1"/>
                          </a:solidFill>
                          <a:effectLst/>
                          <a:latin typeface="+mn-lt"/>
                          <a:ea typeface="+mn-ea"/>
                          <a:cs typeface="+mn-cs"/>
                        </a:rPr>
                        <a:t>Simple looms (cardboard, frame, or hoop)</a:t>
                      </a:r>
                    </a:p>
                    <a:p>
                      <a:pPr lvl="0"/>
                      <a:r>
                        <a:rPr lang="en-GB" sz="800" kern="1200" dirty="0">
                          <a:solidFill>
                            <a:schemeClr val="dk1"/>
                          </a:solidFill>
                          <a:effectLst/>
                          <a:latin typeface="+mn-lt"/>
                          <a:ea typeface="+mn-ea"/>
                          <a:cs typeface="+mn-cs"/>
                        </a:rPr>
                        <a:t>Understanding </a:t>
                      </a:r>
                      <a:r>
                        <a:rPr lang="en-GB" sz="800" b="1" kern="1200" dirty="0">
                          <a:solidFill>
                            <a:schemeClr val="dk1"/>
                          </a:solidFill>
                          <a:effectLst/>
                          <a:latin typeface="+mn-lt"/>
                          <a:ea typeface="+mn-ea"/>
                          <a:cs typeface="+mn-cs"/>
                        </a:rPr>
                        <a:t>warp</a:t>
                      </a:r>
                      <a:r>
                        <a:rPr lang="en-GB" sz="800" kern="1200" dirty="0">
                          <a:solidFill>
                            <a:schemeClr val="dk1"/>
                          </a:solidFill>
                          <a:effectLst/>
                          <a:latin typeface="+mn-lt"/>
                          <a:ea typeface="+mn-ea"/>
                          <a:cs typeface="+mn-cs"/>
                        </a:rPr>
                        <a:t> (vertical) and </a:t>
                      </a:r>
                      <a:r>
                        <a:rPr lang="en-GB" sz="800" b="1" kern="1200" dirty="0">
                          <a:solidFill>
                            <a:schemeClr val="dk1"/>
                          </a:solidFill>
                          <a:effectLst/>
                          <a:latin typeface="+mn-lt"/>
                          <a:ea typeface="+mn-ea"/>
                          <a:cs typeface="+mn-cs"/>
                        </a:rPr>
                        <a:t>weft</a:t>
                      </a:r>
                      <a:r>
                        <a:rPr lang="en-GB" sz="800" kern="1200" dirty="0">
                          <a:solidFill>
                            <a:schemeClr val="dk1"/>
                          </a:solidFill>
                          <a:effectLst/>
                          <a:latin typeface="+mn-lt"/>
                          <a:ea typeface="+mn-ea"/>
                          <a:cs typeface="+mn-cs"/>
                        </a:rPr>
                        <a:t> (horizontal)</a:t>
                      </a:r>
                    </a:p>
                    <a:p>
                      <a:r>
                        <a:rPr lang="en-GB" sz="800" b="1" kern="1200" dirty="0">
                          <a:solidFill>
                            <a:schemeClr val="dk1"/>
                          </a:solidFill>
                          <a:effectLst/>
                          <a:latin typeface="+mn-lt"/>
                          <a:ea typeface="+mn-ea"/>
                          <a:cs typeface="+mn-cs"/>
                        </a:rPr>
                        <a:t>Weaving Techniques</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Basic under–over weaving</a:t>
                      </a:r>
                    </a:p>
                    <a:p>
                      <a:pPr lvl="0"/>
                      <a:r>
                        <a:rPr lang="en-GB" sz="800" kern="1200" dirty="0">
                          <a:solidFill>
                            <a:schemeClr val="dk1"/>
                          </a:solidFill>
                          <a:effectLst/>
                          <a:latin typeface="+mn-lt"/>
                          <a:ea typeface="+mn-ea"/>
                          <a:cs typeface="+mn-cs"/>
                        </a:rPr>
                        <a:t>Colour‑blocked weaving</a:t>
                      </a:r>
                    </a:p>
                    <a:p>
                      <a:pPr lvl="0"/>
                      <a:r>
                        <a:rPr lang="en-GB" sz="800" kern="1200" dirty="0">
                          <a:solidFill>
                            <a:schemeClr val="dk1"/>
                          </a:solidFill>
                          <a:effectLst/>
                          <a:latin typeface="+mn-lt"/>
                          <a:ea typeface="+mn-ea"/>
                          <a:cs typeface="+mn-cs"/>
                        </a:rPr>
                        <a:t>Simple patterns (stripes, checks, textured repeats)</a:t>
                      </a:r>
                    </a:p>
                    <a:p>
                      <a:pPr lvl="0"/>
                      <a:r>
                        <a:rPr lang="en-GB" sz="800" kern="1200" dirty="0">
                          <a:solidFill>
                            <a:schemeClr val="dk1"/>
                          </a:solidFill>
                          <a:effectLst/>
                          <a:latin typeface="+mn-lt"/>
                          <a:ea typeface="+mn-ea"/>
                          <a:cs typeface="+mn-cs"/>
                        </a:rPr>
                        <a:t>Weaving with mixed materials (paper, wool, fabric strips)</a:t>
                      </a:r>
                    </a:p>
                    <a:p>
                      <a:pPr lvl="0"/>
                      <a:r>
                        <a:rPr lang="en-GB" sz="800" kern="1200" dirty="0">
                          <a:solidFill>
                            <a:schemeClr val="dk1"/>
                          </a:solidFill>
                          <a:effectLst/>
                          <a:latin typeface="+mn-lt"/>
                          <a:ea typeface="+mn-ea"/>
                          <a:cs typeface="+mn-cs"/>
                        </a:rPr>
                        <a:t>Optional embellishment (beads, sequins)</a:t>
                      </a:r>
                    </a:p>
                    <a:p>
                      <a:r>
                        <a:rPr lang="en-GB" sz="800" b="1" kern="1200" dirty="0">
                          <a:solidFill>
                            <a:schemeClr val="dk1"/>
                          </a:solidFill>
                          <a:effectLst/>
                          <a:latin typeface="+mn-lt"/>
                          <a:ea typeface="+mn-ea"/>
                          <a:cs typeface="+mn-cs"/>
                        </a:rPr>
                        <a:t>Visual Elements</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explore:</a:t>
                      </a:r>
                    </a:p>
                    <a:p>
                      <a:pPr lvl="0"/>
                      <a:r>
                        <a:rPr lang="en-GB" sz="800" b="1" kern="1200" dirty="0">
                          <a:solidFill>
                            <a:schemeClr val="dk1"/>
                          </a:solidFill>
                          <a:effectLst/>
                          <a:latin typeface="+mn-lt"/>
                          <a:ea typeface="+mn-ea"/>
                          <a:cs typeface="+mn-cs"/>
                        </a:rPr>
                        <a:t>Colour</a:t>
                      </a:r>
                      <a:r>
                        <a:rPr lang="en-GB" sz="800" kern="1200" dirty="0">
                          <a:solidFill>
                            <a:schemeClr val="dk1"/>
                          </a:solidFill>
                          <a:effectLst/>
                          <a:latin typeface="+mn-lt"/>
                          <a:ea typeface="+mn-ea"/>
                          <a:cs typeface="+mn-cs"/>
                        </a:rPr>
                        <a:t>, </a:t>
                      </a:r>
                      <a:r>
                        <a:rPr lang="en-GB" sz="800" b="1" kern="1200" dirty="0">
                          <a:solidFill>
                            <a:schemeClr val="dk1"/>
                          </a:solidFill>
                          <a:effectLst/>
                          <a:latin typeface="+mn-lt"/>
                          <a:ea typeface="+mn-ea"/>
                          <a:cs typeface="+mn-cs"/>
                        </a:rPr>
                        <a:t>pattern</a:t>
                      </a:r>
                      <a:r>
                        <a:rPr lang="en-GB" sz="800" kern="1200" dirty="0">
                          <a:solidFill>
                            <a:schemeClr val="dk1"/>
                          </a:solidFill>
                          <a:effectLst/>
                          <a:latin typeface="+mn-lt"/>
                          <a:ea typeface="+mn-ea"/>
                          <a:cs typeface="+mn-cs"/>
                        </a:rPr>
                        <a:t>, </a:t>
                      </a:r>
                      <a:r>
                        <a:rPr lang="en-GB" sz="800" b="1" kern="1200" dirty="0">
                          <a:solidFill>
                            <a:schemeClr val="dk1"/>
                          </a:solidFill>
                          <a:effectLst/>
                          <a:latin typeface="+mn-lt"/>
                          <a:ea typeface="+mn-ea"/>
                          <a:cs typeface="+mn-cs"/>
                        </a:rPr>
                        <a:t>texture</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Line, shape, form, space and tone through woven structures</a:t>
                      </a:r>
                    </a:p>
                    <a:p>
                      <a:r>
                        <a:rPr lang="en-GB" sz="800" b="1" kern="1200" dirty="0">
                          <a:solidFill>
                            <a:schemeClr val="dk1"/>
                          </a:solidFill>
                          <a:effectLst/>
                          <a:latin typeface="+mn-lt"/>
                          <a:ea typeface="+mn-ea"/>
                          <a:cs typeface="+mn-cs"/>
                        </a:rPr>
                        <a:t>Idea Development</a:t>
                      </a:r>
                      <a:endParaRPr lang="en-GB" sz="800" kern="1200" dirty="0">
                        <a:solidFill>
                          <a:schemeClr val="dk1"/>
                        </a:solidFill>
                        <a:effectLst/>
                        <a:latin typeface="+mn-lt"/>
                        <a:ea typeface="+mn-ea"/>
                        <a:cs typeface="+mn-cs"/>
                      </a:endParaRPr>
                    </a:p>
                    <a:p>
                      <a:pPr lvl="0"/>
                      <a:r>
                        <a:rPr lang="en-GB" sz="800" kern="1200" dirty="0">
                          <a:solidFill>
                            <a:schemeClr val="dk1"/>
                          </a:solidFill>
                          <a:effectLst/>
                          <a:latin typeface="+mn-lt"/>
                          <a:ea typeface="+mn-ea"/>
                          <a:cs typeface="+mn-cs"/>
                        </a:rPr>
                        <a:t>Create small </a:t>
                      </a:r>
                      <a:r>
                        <a:rPr lang="en-GB" sz="800" b="1" kern="1200" dirty="0">
                          <a:solidFill>
                            <a:schemeClr val="dk1"/>
                          </a:solidFill>
                          <a:effectLst/>
                          <a:latin typeface="+mn-lt"/>
                          <a:ea typeface="+mn-ea"/>
                          <a:cs typeface="+mn-cs"/>
                        </a:rPr>
                        <a:t>woven samples</a:t>
                      </a:r>
                      <a:r>
                        <a:rPr lang="en-GB" sz="800" kern="1200" dirty="0">
                          <a:solidFill>
                            <a:schemeClr val="dk1"/>
                          </a:solidFill>
                          <a:effectLst/>
                          <a:latin typeface="+mn-lt"/>
                          <a:ea typeface="+mn-ea"/>
                          <a:cs typeface="+mn-cs"/>
                        </a:rPr>
                        <a:t> to test ideas</a:t>
                      </a:r>
                    </a:p>
                    <a:p>
                      <a:pPr lvl="0"/>
                      <a:r>
                        <a:rPr lang="en-GB" sz="800" kern="1200" dirty="0">
                          <a:solidFill>
                            <a:schemeClr val="dk1"/>
                          </a:solidFill>
                          <a:effectLst/>
                          <a:latin typeface="+mn-lt"/>
                          <a:ea typeface="+mn-ea"/>
                          <a:cs typeface="+mn-cs"/>
                        </a:rPr>
                        <a:t>Try different yarns, colours, textures and weaving densities</a:t>
                      </a:r>
                    </a:p>
                    <a:p>
                      <a:pPr lvl="0"/>
                      <a:r>
                        <a:rPr lang="en-GB" sz="800" kern="1200" dirty="0">
                          <a:solidFill>
                            <a:schemeClr val="dk1"/>
                          </a:solidFill>
                          <a:effectLst/>
                          <a:latin typeface="+mn-lt"/>
                          <a:ea typeface="+mn-ea"/>
                          <a:cs typeface="+mn-cs"/>
                        </a:rPr>
                        <a:t>Higher‑level learners adjust or refine ideas based on what works well</a:t>
                      </a:r>
                    </a:p>
                    <a:p>
                      <a:r>
                        <a:rPr lang="en-GB" sz="800" b="1" kern="1200" dirty="0">
                          <a:solidFill>
                            <a:schemeClr val="dk1"/>
                          </a:solidFill>
                          <a:effectLst/>
                          <a:latin typeface="+mn-lt"/>
                          <a:ea typeface="+mn-ea"/>
                          <a:cs typeface="+mn-cs"/>
                        </a:rPr>
                        <a:t>LO3 – Creating &amp; Presenting a Woven Textile Outcome</a:t>
                      </a:r>
                      <a:endParaRPr lang="en-GB" sz="800" kern="1200" dirty="0">
                        <a:solidFill>
                          <a:schemeClr val="dk1"/>
                        </a:solidFill>
                        <a:effectLst/>
                        <a:latin typeface="+mn-lt"/>
                        <a:ea typeface="+mn-ea"/>
                        <a:cs typeface="+mn-cs"/>
                      </a:endParaRPr>
                    </a:p>
                    <a:p>
                      <a:r>
                        <a:rPr lang="en-GB" sz="800" kern="1200" dirty="0">
                          <a:solidFill>
                            <a:schemeClr val="dk1"/>
                          </a:solidFill>
                          <a:effectLst/>
                          <a:latin typeface="+mn-lt"/>
                          <a:ea typeface="+mn-ea"/>
                          <a:cs typeface="+mn-cs"/>
                        </a:rPr>
                        <a:t>Learners create a final woven piece based on their research and samples. Examples include:</a:t>
                      </a:r>
                    </a:p>
                    <a:p>
                      <a:pPr lvl="0"/>
                      <a:r>
                        <a:rPr lang="en-GB" sz="800" kern="1200" dirty="0">
                          <a:solidFill>
                            <a:schemeClr val="dk1"/>
                          </a:solidFill>
                          <a:effectLst/>
                          <a:latin typeface="+mn-lt"/>
                          <a:ea typeface="+mn-ea"/>
                          <a:cs typeface="+mn-cs"/>
                        </a:rPr>
                        <a:t>A woven wall hanging</a:t>
                      </a:r>
                    </a:p>
                    <a:p>
                      <a:pPr lvl="0"/>
                      <a:r>
                        <a:rPr lang="en-GB" sz="800" kern="1200" dirty="0">
                          <a:solidFill>
                            <a:schemeClr val="dk1"/>
                          </a:solidFill>
                          <a:effectLst/>
                          <a:latin typeface="+mn-lt"/>
                          <a:ea typeface="+mn-ea"/>
                          <a:cs typeface="+mn-cs"/>
                        </a:rPr>
                        <a:t>A nature‑ or culture‑inspired woven panel</a:t>
                      </a:r>
                    </a:p>
                    <a:p>
                      <a:pPr lvl="0"/>
                      <a:r>
                        <a:rPr lang="en-GB" sz="800" kern="1200" dirty="0">
                          <a:solidFill>
                            <a:schemeClr val="dk1"/>
                          </a:solidFill>
                          <a:effectLst/>
                          <a:latin typeface="+mn-lt"/>
                          <a:ea typeface="+mn-ea"/>
                          <a:cs typeface="+mn-cs"/>
                        </a:rPr>
                        <a:t>A decorative woven sampler</a:t>
                      </a:r>
                    </a:p>
                    <a:p>
                      <a:pPr lvl="0"/>
                      <a:r>
                        <a:rPr lang="en-GB" sz="800" kern="1200" dirty="0">
                          <a:solidFill>
                            <a:schemeClr val="dk1"/>
                          </a:solidFill>
                          <a:effectLst/>
                          <a:latin typeface="+mn-lt"/>
                          <a:ea typeface="+mn-ea"/>
                          <a:cs typeface="+mn-cs"/>
                        </a:rPr>
                        <a:t>A small functional item (coaster, mat, pouch front)</a:t>
                      </a:r>
                    </a:p>
                    <a:p>
                      <a:r>
                        <a:rPr lang="en-GB" sz="800" kern="1200" dirty="0">
                          <a:solidFill>
                            <a:schemeClr val="dk1"/>
                          </a:solidFill>
                          <a:effectLst/>
                          <a:latin typeface="+mn-lt"/>
                          <a:ea typeface="+mn-ea"/>
                          <a:cs typeface="+mn-cs"/>
                        </a:rPr>
                        <a:t>Learners present the final piece clearly, showing </a:t>
                      </a:r>
                      <a:r>
                        <a:rPr lang="en-GB" sz="800" b="1" kern="1200" dirty="0">
                          <a:solidFill>
                            <a:schemeClr val="dk1"/>
                          </a:solidFill>
                          <a:effectLst/>
                          <a:latin typeface="+mn-lt"/>
                          <a:ea typeface="+mn-ea"/>
                          <a:cs typeface="+mn-cs"/>
                        </a:rPr>
                        <a:t>evidence of the making process</a:t>
                      </a:r>
                    </a:p>
                    <a:p>
                      <a:endParaRPr lang="en-GB" sz="800" b="1" kern="1200" dirty="0">
                        <a:solidFill>
                          <a:schemeClr val="dk1"/>
                        </a:solidFill>
                        <a:effectLst/>
                        <a:latin typeface="+mn-lt"/>
                        <a:ea typeface="+mn-ea"/>
                        <a:cs typeface="+mn-cs"/>
                      </a:endParaRPr>
                    </a:p>
                    <a:p>
                      <a:r>
                        <a:rPr lang="en-GB" sz="800" b="0" kern="1200" dirty="0">
                          <a:solidFill>
                            <a:schemeClr val="dk1"/>
                          </a:solidFill>
                          <a:effectLst/>
                          <a:latin typeface="+mn-lt"/>
                          <a:ea typeface="+mn-ea"/>
                          <a:cs typeface="+mn-cs"/>
                        </a:rPr>
                        <a:t>Theme IDENTITY</a:t>
                      </a:r>
                    </a:p>
                    <a:p>
                      <a:r>
                        <a:rPr lang="en-GB" sz="800" b="0" kern="1200" dirty="0">
                          <a:solidFill>
                            <a:schemeClr val="dk1"/>
                          </a:solidFill>
                          <a:effectLst/>
                          <a:latin typeface="+mn-lt"/>
                          <a:ea typeface="+mn-ea"/>
                          <a:cs typeface="+mn-cs"/>
                        </a:rPr>
                        <a:t>Year 1 – Emotions through colour and pattern</a:t>
                      </a:r>
                    </a:p>
                    <a:p>
                      <a:r>
                        <a:rPr lang="en-GB" sz="800" b="0" kern="1200" dirty="0">
                          <a:solidFill>
                            <a:schemeClr val="dk1"/>
                          </a:solidFill>
                          <a:effectLst/>
                          <a:latin typeface="+mn-lt"/>
                          <a:ea typeface="+mn-ea"/>
                          <a:cs typeface="+mn-cs"/>
                        </a:rPr>
                        <a:t>Year 2 – Landscape and environment</a:t>
                      </a:r>
                    </a:p>
                    <a:p>
                      <a:pPr>
                        <a:defRPr sz="3000">
                          <a:solidFill>
                            <a:srgbClr val="FFFFFF"/>
                          </a:solidFill>
                        </a:defRPr>
                      </a:pPr>
                      <a:endParaRPr lang="en-GB" sz="8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fontAlgn="t">
                        <a:lnSpc>
                          <a:spcPct val="119048"/>
                        </a:lnSpc>
                        <a:buNone/>
                      </a:pPr>
                      <a:r>
                        <a:rPr lang="en-GB" sz="650" b="1" i="0" dirty="0">
                          <a:effectLst/>
                          <a:latin typeface="Segoe UI" panose="020B0502040204020203" pitchFamily="34" charset="0"/>
                        </a:rPr>
                        <a:t>Entry Level 6306 Ceramics</a:t>
                      </a:r>
                    </a:p>
                    <a:p>
                      <a:pPr fontAlgn="t">
                        <a:lnSpc>
                          <a:spcPct val="119048"/>
                        </a:lnSpc>
                        <a:buNone/>
                      </a:pPr>
                      <a:r>
                        <a:rPr lang="en-GB" sz="650" b="1" i="0" dirty="0">
                          <a:effectLst/>
                          <a:latin typeface="Segoe UI" panose="020B0502040204020203" pitchFamily="34" charset="0"/>
                        </a:rPr>
                        <a:t>LO1 – Researching Information &amp; Ideas</a:t>
                      </a:r>
                    </a:p>
                    <a:p>
                      <a:pPr fontAlgn="t">
                        <a:lnSpc>
                          <a:spcPct val="119048"/>
                        </a:lnSpc>
                        <a:buNone/>
                      </a:pPr>
                      <a:r>
                        <a:rPr lang="en-GB" sz="650" b="0" i="0" dirty="0">
                          <a:effectLst/>
                          <a:latin typeface="Segoe UI" panose="020B0502040204020203" pitchFamily="34" charset="0"/>
                        </a:rPr>
                        <a:t>Learners explore ceramic sources and traditions to inspire their work. They will:</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Look at </a:t>
                      </a:r>
                      <a:r>
                        <a:rPr lang="en-GB" sz="650" b="1" i="0" dirty="0">
                          <a:effectLst/>
                          <a:latin typeface="Segoe UI" panose="020B0502040204020203" pitchFamily="34" charset="0"/>
                        </a:rPr>
                        <a:t>ceramic objects</a:t>
                      </a:r>
                      <a:r>
                        <a:rPr lang="en-GB" sz="650" b="0" i="0" dirty="0">
                          <a:effectLst/>
                          <a:latin typeface="Segoe UI" panose="020B0502040204020203" pitchFamily="34" charset="0"/>
                        </a:rPr>
                        <a:t>, pottery forms, surface patterns, textures, glazes and decorative techniques.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Collect observations through </a:t>
                      </a:r>
                      <a:r>
                        <a:rPr lang="en-GB" sz="650" b="1" i="0" dirty="0">
                          <a:effectLst/>
                          <a:latin typeface="Segoe UI" panose="020B0502040204020203" pitchFamily="34" charset="0"/>
                        </a:rPr>
                        <a:t>drawings, colour studies, texture rubbings, photographs</a:t>
                      </a:r>
                      <a:r>
                        <a:rPr lang="en-GB" sz="650" b="0" i="0" dirty="0">
                          <a:effectLst/>
                          <a:latin typeface="Segoe UI" panose="020B0502040204020203" pitchFamily="34" charset="0"/>
                        </a:rPr>
                        <a:t>, or mood boards.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Research </a:t>
                      </a:r>
                      <a:r>
                        <a:rPr lang="en-GB" sz="650" b="1" i="0" dirty="0">
                          <a:effectLst/>
                          <a:latin typeface="Segoe UI" panose="020B0502040204020203" pitchFamily="34" charset="0"/>
                        </a:rPr>
                        <a:t>potters, ceramic artists and designers</a:t>
                      </a:r>
                      <a:r>
                        <a:rPr lang="en-GB" sz="650" b="0" i="0" dirty="0">
                          <a:effectLst/>
                          <a:latin typeface="Segoe UI" panose="020B0502040204020203" pitchFamily="34" charset="0"/>
                        </a:rPr>
                        <a:t>, noticing how they use colour, pattern, texture, shape, form and cultural influences in their work.</a:t>
                      </a:r>
                      <a:br>
                        <a:rPr lang="en-GB" sz="650" b="0" i="0" dirty="0">
                          <a:effectLst/>
                          <a:latin typeface="Segoe UI" panose="020B0502040204020203" pitchFamily="34" charset="0"/>
                        </a:rPr>
                      </a:br>
                      <a:r>
                        <a:rPr lang="en-GB" sz="650" b="1" i="0" dirty="0">
                          <a:effectLst/>
                          <a:latin typeface="Segoe UI" panose="020B0502040204020203" pitchFamily="34" charset="0"/>
                        </a:rPr>
                        <a:t>LO2 – Developing Ceramic Ideas Through Making</a:t>
                      </a:r>
                    </a:p>
                    <a:p>
                      <a:pPr fontAlgn="t">
                        <a:lnSpc>
                          <a:spcPct val="119048"/>
                        </a:lnSpc>
                        <a:buNone/>
                      </a:pPr>
                      <a:r>
                        <a:rPr lang="en-GB" sz="650" b="0" i="0" dirty="0">
                          <a:effectLst/>
                          <a:latin typeface="Segoe UI" panose="020B0502040204020203" pitchFamily="34" charset="0"/>
                        </a:rPr>
                        <a:t>Learners experiment with ceramic materials and techniques to develop ideas for a final piece.</a:t>
                      </a:r>
                    </a:p>
                    <a:p>
                      <a:pPr fontAlgn="t">
                        <a:lnSpc>
                          <a:spcPct val="119048"/>
                        </a:lnSpc>
                        <a:buNone/>
                      </a:pPr>
                      <a:r>
                        <a:rPr lang="en-GB" sz="650" b="1" i="0" dirty="0">
                          <a:effectLst/>
                          <a:latin typeface="Segoe UI" panose="020B0502040204020203" pitchFamily="34" charset="0"/>
                        </a:rPr>
                        <a:t>Materials &amp; Tools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Clay (earthenware, stoneware or air-drying clay where appropriate)</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Modelling tools, rolling pins, cutters and texture tools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Understanding simple construction methods including </a:t>
                      </a:r>
                      <a:r>
                        <a:rPr lang="en-GB" sz="650" b="1" i="0" dirty="0">
                          <a:effectLst/>
                          <a:latin typeface="Segoe UI" panose="020B0502040204020203" pitchFamily="34" charset="0"/>
                        </a:rPr>
                        <a:t>pinching</a:t>
                      </a:r>
                      <a:r>
                        <a:rPr lang="en-GB" sz="650" b="0" i="0" dirty="0">
                          <a:effectLst/>
                          <a:latin typeface="Segoe UI" panose="020B0502040204020203" pitchFamily="34" charset="0"/>
                        </a:rPr>
                        <a:t>, </a:t>
                      </a:r>
                      <a:r>
                        <a:rPr lang="en-GB" sz="650" b="1" i="0" dirty="0">
                          <a:effectLst/>
                          <a:latin typeface="Segoe UI" panose="020B0502040204020203" pitchFamily="34" charset="0"/>
                        </a:rPr>
                        <a:t>coiling</a:t>
                      </a:r>
                      <a:r>
                        <a:rPr lang="en-GB" sz="650" b="0" i="0" dirty="0">
                          <a:effectLst/>
                          <a:latin typeface="Segoe UI" panose="020B0502040204020203" pitchFamily="34" charset="0"/>
                        </a:rPr>
                        <a:t> and </a:t>
                      </a:r>
                      <a:r>
                        <a:rPr lang="en-GB" sz="650" b="1" i="0" dirty="0">
                          <a:effectLst/>
                          <a:latin typeface="Segoe UI" panose="020B0502040204020203" pitchFamily="34" charset="0"/>
                        </a:rPr>
                        <a:t>slab building</a:t>
                      </a:r>
                      <a:endParaRPr lang="en-GB" sz="650" b="0" i="0" dirty="0">
                        <a:effectLst/>
                        <a:latin typeface="Segoe UI" panose="020B0502040204020203" pitchFamily="34" charset="0"/>
                      </a:endParaRPr>
                    </a:p>
                    <a:p>
                      <a:pPr fontAlgn="t">
                        <a:lnSpc>
                          <a:spcPct val="119048"/>
                        </a:lnSpc>
                        <a:buNone/>
                      </a:pPr>
                      <a:r>
                        <a:rPr lang="en-GB" sz="650" b="1" i="0" dirty="0">
                          <a:effectLst/>
                          <a:latin typeface="Segoe UI" panose="020B0502040204020203" pitchFamily="34" charset="0"/>
                        </a:rPr>
                        <a:t>Ceramic Techniques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Pinch pots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Coil construction</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Slab construction</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Impressing and creating texture</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Surface decoration using carving, stamping or slip</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Optional glazing or painting techniques where facilities allow</a:t>
                      </a:r>
                    </a:p>
                    <a:p>
                      <a:pPr fontAlgn="t">
                        <a:lnSpc>
                          <a:spcPct val="119048"/>
                        </a:lnSpc>
                        <a:buNone/>
                      </a:pPr>
                      <a:r>
                        <a:rPr lang="en-GB" sz="650" b="1" i="0" dirty="0">
                          <a:effectLst/>
                          <a:latin typeface="Segoe UI" panose="020B0502040204020203" pitchFamily="34" charset="0"/>
                        </a:rPr>
                        <a:t>Visual Elements</a:t>
                      </a:r>
                    </a:p>
                    <a:p>
                      <a:pPr fontAlgn="t">
                        <a:lnSpc>
                          <a:spcPct val="119048"/>
                        </a:lnSpc>
                        <a:buNone/>
                      </a:pPr>
                      <a:r>
                        <a:rPr lang="en-GB" sz="650" b="0" i="0" dirty="0">
                          <a:effectLst/>
                          <a:latin typeface="Segoe UI" panose="020B0502040204020203" pitchFamily="34" charset="0"/>
                        </a:rPr>
                        <a:t>Learners explore:</a:t>
                      </a:r>
                    </a:p>
                    <a:p>
                      <a:pPr marL="342900" lvl="0" indent="-342900" fontAlgn="t">
                        <a:lnSpc>
                          <a:spcPct val="119048"/>
                        </a:lnSpc>
                        <a:buFont typeface="Arial" panose="020B0604020202020204" pitchFamily="34" charset="0"/>
                        <a:buChar char="•"/>
                      </a:pPr>
                      <a:r>
                        <a:rPr lang="en-GB" sz="650" b="1" i="0" dirty="0">
                          <a:effectLst/>
                          <a:latin typeface="Segoe UI" panose="020B0502040204020203" pitchFamily="34" charset="0"/>
                        </a:rPr>
                        <a:t>Colour</a:t>
                      </a:r>
                      <a:r>
                        <a:rPr lang="en-GB" sz="650" b="0" i="0" dirty="0">
                          <a:effectLst/>
                          <a:latin typeface="Segoe UI" panose="020B0502040204020203" pitchFamily="34" charset="0"/>
                        </a:rPr>
                        <a:t>, </a:t>
                      </a:r>
                      <a:r>
                        <a:rPr lang="en-GB" sz="650" b="1" i="0" dirty="0">
                          <a:effectLst/>
                          <a:latin typeface="Segoe UI" panose="020B0502040204020203" pitchFamily="34" charset="0"/>
                        </a:rPr>
                        <a:t>pattern</a:t>
                      </a:r>
                      <a:r>
                        <a:rPr lang="en-GB" sz="650" b="0" i="0" dirty="0">
                          <a:effectLst/>
                          <a:latin typeface="Segoe UI" panose="020B0502040204020203" pitchFamily="34" charset="0"/>
                        </a:rPr>
                        <a:t>, </a:t>
                      </a:r>
                      <a:r>
                        <a:rPr lang="en-GB" sz="650" b="1" i="0" dirty="0">
                          <a:effectLst/>
                          <a:latin typeface="Segoe UI" panose="020B0502040204020203" pitchFamily="34" charset="0"/>
                        </a:rPr>
                        <a:t>texture</a:t>
                      </a:r>
                      <a:endParaRPr lang="en-GB" sz="650" b="0" i="0" dirty="0">
                        <a:effectLst/>
                        <a:latin typeface="Segoe UI" panose="020B0502040204020203" pitchFamily="34" charset="0"/>
                      </a:endParaRP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Line, shape, form, space and tone through ceramic surfaces and three-dimensional objects</a:t>
                      </a:r>
                    </a:p>
                    <a:p>
                      <a:pPr fontAlgn="t">
                        <a:lnSpc>
                          <a:spcPct val="119048"/>
                        </a:lnSpc>
                        <a:buNone/>
                      </a:pPr>
                      <a:r>
                        <a:rPr lang="en-GB" sz="650" b="1" i="0" dirty="0">
                          <a:effectLst/>
                          <a:latin typeface="Segoe UI" panose="020B0502040204020203" pitchFamily="34" charset="0"/>
                        </a:rPr>
                        <a:t>Idea Development</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Create small </a:t>
                      </a:r>
                      <a:r>
                        <a:rPr lang="en-GB" sz="650" b="1" i="0" dirty="0">
                          <a:effectLst/>
                          <a:latin typeface="Segoe UI" panose="020B0502040204020203" pitchFamily="34" charset="0"/>
                        </a:rPr>
                        <a:t>ceramic test pieces</a:t>
                      </a:r>
                      <a:r>
                        <a:rPr lang="en-GB" sz="650" b="0" i="0" dirty="0">
                          <a:effectLst/>
                          <a:latin typeface="Segoe UI" panose="020B0502040204020203" pitchFamily="34" charset="0"/>
                        </a:rPr>
                        <a:t> to explore ideas and techniques.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Try different textures, patterns, forms and surface finishes.</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Higher-level learners adjust or refine ideas based on testing and evaluation of outcomes.</a:t>
                      </a:r>
                    </a:p>
                    <a:p>
                      <a:pPr fontAlgn="t">
                        <a:lnSpc>
                          <a:spcPct val="119048"/>
                        </a:lnSpc>
                        <a:buNone/>
                      </a:pPr>
                      <a:r>
                        <a:rPr lang="en-GB" sz="650" b="1" i="0" dirty="0">
                          <a:effectLst/>
                          <a:latin typeface="Segoe UI" panose="020B0502040204020203" pitchFamily="34" charset="0"/>
                        </a:rPr>
                        <a:t>LO3 – Creating &amp; Presenting a Ceramic Outcome</a:t>
                      </a:r>
                    </a:p>
                    <a:p>
                      <a:pPr fontAlgn="t">
                        <a:lnSpc>
                          <a:spcPct val="119048"/>
                        </a:lnSpc>
                        <a:buNone/>
                      </a:pPr>
                      <a:r>
                        <a:rPr lang="en-GB" sz="650" b="0" i="0" dirty="0">
                          <a:effectLst/>
                          <a:latin typeface="Segoe UI" panose="020B0502040204020203" pitchFamily="34" charset="0"/>
                        </a:rPr>
                        <a:t>Learners create a final ceramic piece based on their research and experimentation. Examples include:</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A decorative pinch pot</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A textured ceramic tile</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A coil-built vessel</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A functional or decorative ceramic container</a:t>
                      </a:r>
                    </a:p>
                    <a:p>
                      <a:pPr marL="342900" lvl="0" indent="-342900" fontAlgn="t">
                        <a:lnSpc>
                          <a:spcPct val="119048"/>
                        </a:lnSpc>
                        <a:buFont typeface="Arial" panose="020B0604020202020204" pitchFamily="34" charset="0"/>
                        <a:buChar char="•"/>
                      </a:pPr>
                      <a:r>
                        <a:rPr lang="en-GB" sz="650" b="0" i="0" dirty="0">
                          <a:effectLst/>
                          <a:latin typeface="Segoe UI" panose="020B0502040204020203" pitchFamily="34" charset="0"/>
                        </a:rPr>
                        <a:t>A ceramic sculpture inspired by nature, culture or personal interests</a:t>
                      </a:r>
                    </a:p>
                    <a:p>
                      <a:pPr fontAlgn="t">
                        <a:lnSpc>
                          <a:spcPct val="119048"/>
                        </a:lnSpc>
                        <a:buNone/>
                      </a:pPr>
                      <a:r>
                        <a:rPr lang="en-GB" sz="650" b="0" i="0" dirty="0">
                          <a:effectLst/>
                          <a:latin typeface="Segoe UI" panose="020B0502040204020203" pitchFamily="34" charset="0"/>
                        </a:rPr>
                        <a:t>Learners present the final piece clearly, showing </a:t>
                      </a:r>
                      <a:r>
                        <a:rPr lang="en-GB" sz="650" b="1" i="0" dirty="0">
                          <a:effectLst/>
                          <a:latin typeface="Segoe UI" panose="020B0502040204020203" pitchFamily="34" charset="0"/>
                        </a:rPr>
                        <a:t>evidence of the making process</a:t>
                      </a:r>
                      <a:r>
                        <a:rPr lang="en-GB" sz="650" b="0" i="0" dirty="0">
                          <a:effectLst/>
                          <a:latin typeface="Segoe UI" panose="020B0502040204020203" pitchFamily="34" charset="0"/>
                        </a:rPr>
                        <a:t>, including research, development work, test pieces and photographs where appropriate.</a:t>
                      </a:r>
                    </a:p>
                    <a:p>
                      <a:pPr fontAlgn="t">
                        <a:lnSpc>
                          <a:spcPct val="119048"/>
                        </a:lnSpc>
                        <a:buNone/>
                      </a:pPr>
                      <a:endParaRPr lang="en-GB" sz="650" b="0" i="0" dirty="0">
                        <a:effectLst/>
                        <a:latin typeface="Segoe UI" panose="020B0502040204020203" pitchFamily="34" charset="0"/>
                      </a:endParaRPr>
                    </a:p>
                    <a:p>
                      <a:pPr fontAlgn="t">
                        <a:lnSpc>
                          <a:spcPct val="119048"/>
                        </a:lnSpc>
                        <a:buNone/>
                      </a:pPr>
                      <a:r>
                        <a:rPr lang="en-GB" sz="650" b="0" i="0" dirty="0">
                          <a:effectLst/>
                          <a:latin typeface="Segoe UI" panose="020B0502040204020203" pitchFamily="34" charset="0"/>
                        </a:rPr>
                        <a:t>Theme: identity suggestions</a:t>
                      </a:r>
                    </a:p>
                    <a:p>
                      <a:pPr fontAlgn="t">
                        <a:lnSpc>
                          <a:spcPct val="119048"/>
                        </a:lnSpc>
                        <a:buNone/>
                      </a:pPr>
                      <a:r>
                        <a:rPr lang="en-GB" sz="650" b="0" i="0" dirty="0">
                          <a:effectLst/>
                          <a:latin typeface="Segoe UI" panose="020B0502040204020203" pitchFamily="34" charset="0"/>
                        </a:rPr>
                        <a:t>Year 1 – Me, my interests, my world – memory vessels, symbolic tiles, decorative pinch pots</a:t>
                      </a:r>
                    </a:p>
                    <a:p>
                      <a:pPr fontAlgn="t">
                        <a:lnSpc>
                          <a:spcPct val="119048"/>
                        </a:lnSpc>
                        <a:buNone/>
                      </a:pPr>
                      <a:r>
                        <a:rPr lang="en-GB" sz="650" b="0" i="0" dirty="0">
                          <a:effectLst/>
                          <a:latin typeface="Segoe UI" panose="020B0502040204020203" pitchFamily="34" charset="0"/>
                        </a:rPr>
                        <a:t>Year 2 – Belonging/culture – story tiles, relief plaques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bl>
          </a:graphicData>
        </a:graphic>
      </p:graphicFrame>
    </p:spTree>
    <p:extLst>
      <p:ext uri="{BB962C8B-B14F-4D97-AF65-F5344CB8AC3E}">
        <p14:creationId xmlns:p14="http://schemas.microsoft.com/office/powerpoint/2010/main" val="1558716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A4630-A285-CA0B-3C94-CD86A503C87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A69A1D9-636B-0068-9A4D-74E2FE3BCDCD}"/>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Post 16 Nexus WJEC E2/3</a:t>
            </a:r>
          </a:p>
          <a:p>
            <a:r>
              <a:rPr lang="en-GB" sz="1600" b="1" spc="214" dirty="0">
                <a:solidFill>
                  <a:srgbClr val="4D4D4D"/>
                </a:solidFill>
                <a:latin typeface="+mn-lt"/>
              </a:rPr>
              <a:t>Year 1, 2 Art    2024-2026</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04F4204F-4472-AD84-65B0-72A442295603}"/>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82BC7921-5CE3-D4B5-6938-3F7BDEA9F5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59364779-D1C8-DF38-7C5B-D26768A6D110}"/>
              </a:ext>
            </a:extLst>
          </p:cNvPr>
          <p:cNvGraphicFramePr>
            <a:graphicFrameLocks noGrp="1"/>
          </p:cNvGraphicFramePr>
          <p:nvPr>
            <p:extLst>
              <p:ext uri="{D42A27DB-BD31-4B8C-83A1-F6EECF244321}">
                <p14:modId xmlns:p14="http://schemas.microsoft.com/office/powerpoint/2010/main" val="4050388153"/>
              </p:ext>
            </p:extLst>
          </p:nvPr>
        </p:nvGraphicFramePr>
        <p:xfrm>
          <a:off x="471948" y="794608"/>
          <a:ext cx="11149782" cy="5434970"/>
        </p:xfrm>
        <a:graphic>
          <a:graphicData uri="http://schemas.openxmlformats.org/drawingml/2006/table">
            <a:tbl>
              <a:tblPr firstRow="1" bandRow="1">
                <a:tableStyleId>{5C22544A-7EE6-4342-B048-85BDC9FD1C3A}</a:tableStyleId>
              </a:tblPr>
              <a:tblGrid>
                <a:gridCol w="11149782">
                  <a:extLst>
                    <a:ext uri="{9D8B030D-6E8A-4147-A177-3AD203B41FA5}">
                      <a16:colId xmlns:a16="http://schemas.microsoft.com/office/drawing/2014/main" val="1643026118"/>
                    </a:ext>
                  </a:extLst>
                </a:gridCol>
              </a:tblGrid>
              <a:tr h="336102">
                <a:tc>
                  <a:txBody>
                    <a:bodyPr/>
                    <a:lstStyle/>
                    <a:p>
                      <a:pPr algn="ctr"/>
                      <a:r>
                        <a:rPr lang="en-GB" sz="1300" dirty="0">
                          <a:solidFill>
                            <a:schemeClr val="tx1"/>
                          </a:solidFill>
                        </a:rPr>
                        <a:t>Annual Programme as Option Group</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18417">
                <a:tc>
                  <a:txBody>
                    <a:bodyPr/>
                    <a:lstStyle/>
                    <a:p>
                      <a:pPr algn="ctr"/>
                      <a:r>
                        <a:rPr lang="en-GB" sz="12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1349916"/>
                  </a:ext>
                </a:extLst>
              </a:tr>
              <a:tr h="1702676">
                <a:tc>
                  <a:txBody>
                    <a:bodyPr/>
                    <a:lstStyle/>
                    <a:p>
                      <a:endParaRPr lang="en-GB" sz="1600" kern="1200" dirty="0">
                        <a:solidFill>
                          <a:schemeClr val="dk1"/>
                        </a:solidFill>
                        <a:effectLst/>
                        <a:latin typeface="+mn-lt"/>
                        <a:ea typeface="+mn-ea"/>
                        <a:cs typeface="+mn-cs"/>
                      </a:endParaRPr>
                    </a:p>
                    <a:p>
                      <a:r>
                        <a:rPr lang="en-GB" sz="1600" dirty="0">
                          <a:solidFill>
                            <a:schemeClr val="tx1"/>
                          </a:solidFill>
                          <a:latin typeface="+mn-lt"/>
                        </a:rPr>
                        <a:t>Entry Level E2 and E3</a:t>
                      </a:r>
                    </a:p>
                    <a:p>
                      <a:r>
                        <a:rPr lang="en-US" sz="1600" b="1" noProof="1">
                          <a:solidFill>
                            <a:schemeClr val="tx1">
                              <a:lumMod val="65000"/>
                              <a:lumOff val="35000"/>
                            </a:schemeClr>
                          </a:solidFill>
                          <a:latin typeface="+mn-lt"/>
                        </a:rPr>
                        <a:t>LO1 </a:t>
                      </a:r>
                      <a:r>
                        <a:rPr lang="en-US" sz="1600" b="1" dirty="0">
                          <a:latin typeface="+mn-lt"/>
                        </a:rPr>
                        <a:t>Be able to research information and ideas appropriate to P&amp;D, Textiles and Ceramics work</a:t>
                      </a:r>
                      <a:r>
                        <a:rPr lang="en-US" sz="1600" dirty="0">
                          <a:latin typeface="+mn-lt"/>
                        </a:rPr>
                        <a:t>.</a:t>
                      </a:r>
                    </a:p>
                    <a:p>
                      <a:r>
                        <a:rPr lang="en-US" sz="1600" dirty="0">
                          <a:latin typeface="+mn-lt"/>
                        </a:rPr>
                        <a:t>E2 AC1.1 Select references and resources to support work. AC1.2 Respond to observations and experiences relating to a task or theme. AC1.3 Make references to the work of artists, </a:t>
                      </a:r>
                      <a:r>
                        <a:rPr lang="en-US" sz="1600" dirty="0" err="1">
                          <a:latin typeface="+mn-lt"/>
                        </a:rPr>
                        <a:t>craftspersons</a:t>
                      </a:r>
                      <a:r>
                        <a:rPr lang="en-US" sz="1600" dirty="0">
                          <a:latin typeface="+mn-lt"/>
                        </a:rPr>
                        <a:t> and/or designers. </a:t>
                      </a:r>
                    </a:p>
                    <a:p>
                      <a:r>
                        <a:rPr lang="en-US" sz="1600" dirty="0">
                          <a:latin typeface="+mn-lt"/>
                        </a:rPr>
                        <a:t>E3 AC1.1 Select a range of references and resources to support work. AC1.2 Produce visual and / or tactile records of observations and experiences relating to tasks or a theme. AC1.3 Identify the influence of artists, </a:t>
                      </a:r>
                      <a:r>
                        <a:rPr lang="en-US" sz="1600" dirty="0" err="1">
                          <a:latin typeface="+mn-lt"/>
                        </a:rPr>
                        <a:t>craftspersons</a:t>
                      </a:r>
                      <a:r>
                        <a:rPr lang="en-US" sz="1600" dirty="0">
                          <a:latin typeface="+mn-lt"/>
                        </a:rPr>
                        <a:t> and/or designers on their own practice.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1">
                          <a:solidFill>
                            <a:schemeClr val="tx1">
                              <a:lumMod val="65000"/>
                              <a:lumOff val="35000"/>
                            </a:schemeClr>
                          </a:solidFill>
                          <a:latin typeface="+mn-lt"/>
                        </a:rPr>
                        <a:t>LO2 </a:t>
                      </a:r>
                      <a:r>
                        <a:rPr lang="en-US" sz="1600" b="1" dirty="0">
                          <a:latin typeface="+mn-lt"/>
                        </a:rPr>
                        <a:t>Be able to develop ideas for a P&amp;D, Textiles and Ceramics work</a:t>
                      </a:r>
                      <a:r>
                        <a:rPr lang="en-US" sz="1600" dirty="0">
                          <a:latin typeface="+mn-lt"/>
                        </a:rPr>
                        <a:t>.</a:t>
                      </a:r>
                    </a:p>
                    <a:p>
                      <a:r>
                        <a:rPr lang="en-US" sz="1600" b="1" dirty="0">
                          <a:latin typeface="+mn-lt"/>
                        </a:rPr>
                        <a:t> outcome using appropriate materials, techniques and processes. </a:t>
                      </a:r>
                    </a:p>
                    <a:p>
                      <a:r>
                        <a:rPr lang="en-US" sz="1600" dirty="0">
                          <a:latin typeface="+mn-lt"/>
                        </a:rPr>
                        <a:t>E2 AC2.1 Use materials, tools and basic techniques appropriate to work. AC2.2 Use visual elements in practical work, such as: </a:t>
                      </a:r>
                      <a:r>
                        <a:rPr lang="en-US" sz="1600" dirty="0" err="1">
                          <a:latin typeface="+mn-lt"/>
                        </a:rPr>
                        <a:t>colour</a:t>
                      </a:r>
                      <a:r>
                        <a:rPr lang="en-US" sz="1600" dirty="0">
                          <a:latin typeface="+mn-lt"/>
                        </a:rPr>
                        <a:t>, pattern, texture, line, shape, form, space, tone. AC2.3 Develop ideas for a pictorial composition, weaving and ceramics</a:t>
                      </a:r>
                    </a:p>
                    <a:p>
                      <a:r>
                        <a:rPr lang="en-US" sz="1600" dirty="0">
                          <a:latin typeface="+mn-lt"/>
                        </a:rPr>
                        <a:t>E3 AC2.1 Select and handle materials, tools and techniques appropriate to the work. AC2.2 Use visual elements in practical work, such as: </a:t>
                      </a:r>
                      <a:r>
                        <a:rPr lang="en-US" sz="1600" dirty="0" err="1">
                          <a:latin typeface="+mn-lt"/>
                        </a:rPr>
                        <a:t>colour</a:t>
                      </a:r>
                      <a:r>
                        <a:rPr lang="en-US" sz="1600" dirty="0">
                          <a:latin typeface="+mn-lt"/>
                        </a:rPr>
                        <a:t>, pattern, texture, line, shape, form, space, tone. AC2.3 Develop ideas for a pictorial composition, weaving and ceramics modifying work as needed. </a:t>
                      </a:r>
                    </a:p>
                    <a:p>
                      <a:r>
                        <a:rPr lang="en-US" sz="1600" b="1" noProof="1">
                          <a:solidFill>
                            <a:schemeClr val="tx1">
                              <a:lumMod val="65000"/>
                              <a:lumOff val="35000"/>
                            </a:schemeClr>
                          </a:solidFill>
                          <a:latin typeface="+mn-lt"/>
                        </a:rPr>
                        <a:t>LO3 </a:t>
                      </a:r>
                      <a:r>
                        <a:rPr lang="en-US" sz="1600" b="1" dirty="0">
                          <a:latin typeface="+mn-lt"/>
                        </a:rPr>
                        <a:t>Be able to produce and present an outcome in response to a task or theme.</a:t>
                      </a:r>
                    </a:p>
                    <a:p>
                      <a:r>
                        <a:rPr lang="en-US" sz="1600" noProof="1">
                          <a:solidFill>
                            <a:schemeClr val="tx1">
                              <a:lumMod val="65000"/>
                              <a:lumOff val="35000"/>
                            </a:schemeClr>
                          </a:solidFill>
                          <a:latin typeface="+mn-lt"/>
                        </a:rPr>
                        <a:t>E2 </a:t>
                      </a:r>
                      <a:r>
                        <a:rPr lang="en-US" sz="1600" dirty="0">
                          <a:latin typeface="+mn-lt"/>
                        </a:rPr>
                        <a:t>AC3.1 Produce an outcome in response to a task or theme using medium processes. AC3.2 Present an outcome. </a:t>
                      </a:r>
                    </a:p>
                    <a:p>
                      <a:r>
                        <a:rPr lang="en-US" sz="1600" noProof="1">
                          <a:solidFill>
                            <a:schemeClr val="tx1">
                              <a:lumMod val="65000"/>
                              <a:lumOff val="35000"/>
                            </a:schemeClr>
                          </a:solidFill>
                          <a:latin typeface="+mn-lt"/>
                        </a:rPr>
                        <a:t>E3 </a:t>
                      </a:r>
                      <a:r>
                        <a:rPr lang="en-US" sz="1600" dirty="0">
                          <a:latin typeface="+mn-lt"/>
                        </a:rPr>
                        <a:t>AC3.1 Use related processes to said outcome. produce an outcome in response to a task or theme. AC3.2 Present a resolved outcome with some consideration of refinement. </a:t>
                      </a:r>
                    </a:p>
                    <a:p>
                      <a:endParaRPr lang="en-GB" sz="100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182364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8AA9-A04A-0B97-55AE-0D4F0993F918}"/>
              </a:ext>
            </a:extLst>
          </p:cNvPr>
          <p:cNvSpPr>
            <a:spLocks noGrp="1"/>
          </p:cNvSpPr>
          <p:nvPr>
            <p:ph type="title"/>
          </p:nvPr>
        </p:nvSpPr>
        <p:spPr/>
        <p:txBody>
          <a:bodyPr/>
          <a:lstStyle/>
          <a:p>
            <a:r>
              <a:rPr lang="en-GB" dirty="0">
                <a:solidFill>
                  <a:srgbClr val="7030A0"/>
                </a:solidFill>
              </a:rPr>
              <a:t>Assessment KS4 Art – WJEC E2/E3 units</a:t>
            </a:r>
          </a:p>
        </p:txBody>
      </p:sp>
      <p:sp>
        <p:nvSpPr>
          <p:cNvPr id="3" name="Content Placeholder 2">
            <a:extLst>
              <a:ext uri="{FF2B5EF4-FFF2-40B4-BE49-F238E27FC236}">
                <a16:creationId xmlns:a16="http://schemas.microsoft.com/office/drawing/2014/main" id="{98A13280-A50F-4370-CFD0-5AA479993CE6}"/>
              </a:ext>
            </a:extLst>
          </p:cNvPr>
          <p:cNvSpPr>
            <a:spLocks noGrp="1"/>
          </p:cNvSpPr>
          <p:nvPr>
            <p:ph idx="1"/>
          </p:nvPr>
        </p:nvSpPr>
        <p:spPr>
          <a:xfrm>
            <a:off x="661219" y="1481496"/>
            <a:ext cx="11176819" cy="5204440"/>
          </a:xfrm>
        </p:spPr>
        <p:txBody>
          <a:bodyPr>
            <a:normAutofit fontScale="25000" lnSpcReduction="20000"/>
          </a:bodyPr>
          <a:lstStyle/>
          <a:p>
            <a:pPr>
              <a:lnSpc>
                <a:spcPct val="170000"/>
              </a:lnSpc>
            </a:pPr>
            <a:r>
              <a:rPr lang="en-GB" sz="6200" dirty="0">
                <a:solidFill>
                  <a:srgbClr val="7030A0"/>
                </a:solidFill>
              </a:rPr>
              <a:t>Summative assessment criteria and how these are assessed </a:t>
            </a:r>
            <a:r>
              <a:rPr lang="en-GB" sz="6200" dirty="0">
                <a:solidFill>
                  <a:srgbClr val="7030A0"/>
                </a:solidFill>
                <a:highlight>
                  <a:srgbClr val="FFFF00"/>
                </a:highlight>
              </a:rPr>
              <a:t>– assessed against Entry Level 2 or 3 WJEC Creative Pathways units criteria.  </a:t>
            </a:r>
          </a:p>
          <a:p>
            <a:pPr>
              <a:lnSpc>
                <a:spcPct val="170000"/>
              </a:lnSpc>
            </a:pPr>
            <a:r>
              <a:rPr lang="en-GB" sz="6200" dirty="0">
                <a:solidFill>
                  <a:srgbClr val="7030A0"/>
                </a:solidFill>
              </a:rPr>
              <a:t> Frequency of assessments </a:t>
            </a:r>
            <a:r>
              <a:rPr lang="en-GB" sz="6200" dirty="0">
                <a:solidFill>
                  <a:srgbClr val="7030A0"/>
                </a:solidFill>
                <a:highlight>
                  <a:srgbClr val="FFFF00"/>
                </a:highlight>
              </a:rPr>
              <a:t>– as and when students have learnt a piece of music or completed a task.  Combination of formative and summative.</a:t>
            </a:r>
          </a:p>
          <a:p>
            <a:pPr>
              <a:lnSpc>
                <a:spcPct val="170000"/>
              </a:lnSpc>
            </a:pPr>
            <a:r>
              <a:rPr lang="en-GB" sz="6200" dirty="0">
                <a:solidFill>
                  <a:srgbClr val="7030A0"/>
                </a:solidFill>
              </a:rPr>
              <a:t>Format of assessments  - </a:t>
            </a:r>
            <a:r>
              <a:rPr lang="en-GB" sz="6200" dirty="0">
                <a:solidFill>
                  <a:srgbClr val="7030A0"/>
                </a:solidFill>
                <a:highlight>
                  <a:srgbClr val="FFFF00"/>
                </a:highlight>
              </a:rPr>
              <a:t>Collation of practical tasks, written progress logs, staff witness statements, transcripts of evaluative dialogue between staff and students.  Assessment record then completed.</a:t>
            </a:r>
          </a:p>
          <a:p>
            <a:pPr>
              <a:lnSpc>
                <a:spcPct val="170000"/>
              </a:lnSpc>
            </a:pPr>
            <a:r>
              <a:rPr lang="en-GB" sz="6200" dirty="0">
                <a:solidFill>
                  <a:srgbClr val="7030A0"/>
                </a:solidFill>
              </a:rPr>
              <a:t>How results are currently recorded –</a:t>
            </a:r>
            <a:r>
              <a:rPr lang="en-GB" sz="6200" dirty="0">
                <a:solidFill>
                  <a:srgbClr val="7030A0"/>
                </a:solidFill>
                <a:highlight>
                  <a:srgbClr val="FFFF00"/>
                </a:highlight>
              </a:rPr>
              <a:t>WJEC assessment records. </a:t>
            </a:r>
          </a:p>
          <a:p>
            <a:pPr>
              <a:lnSpc>
                <a:spcPct val="170000"/>
              </a:lnSpc>
            </a:pPr>
            <a:r>
              <a:rPr lang="en-GB" sz="6200" dirty="0">
                <a:solidFill>
                  <a:srgbClr val="7030A0"/>
                </a:solidFill>
              </a:rPr>
              <a:t>Where evidence of levels can be found </a:t>
            </a:r>
            <a:r>
              <a:rPr lang="en-GB" sz="6200" dirty="0">
                <a:solidFill>
                  <a:srgbClr val="7030A0"/>
                </a:solidFill>
                <a:highlight>
                  <a:srgbClr val="FFFF00"/>
                </a:highlight>
              </a:rPr>
              <a:t>– students’ coursework folders.</a:t>
            </a:r>
          </a:p>
          <a:p>
            <a:pPr>
              <a:lnSpc>
                <a:spcPct val="170000"/>
              </a:lnSpc>
            </a:pPr>
            <a:r>
              <a:rPr lang="en-GB" sz="6200" dirty="0">
                <a:solidFill>
                  <a:srgbClr val="7030A0"/>
                </a:solidFill>
              </a:rPr>
              <a:t>Moderation </a:t>
            </a:r>
            <a:r>
              <a:rPr lang="en-GB" sz="6200" dirty="0">
                <a:solidFill>
                  <a:srgbClr val="7030A0"/>
                </a:solidFill>
                <a:highlight>
                  <a:srgbClr val="FFFF00"/>
                </a:highlight>
              </a:rPr>
              <a:t>– discussions with TAs during lessons.  External moderation.</a:t>
            </a:r>
          </a:p>
          <a:p>
            <a:pPr>
              <a:lnSpc>
                <a:spcPct val="170000"/>
              </a:lnSpc>
            </a:pPr>
            <a:endParaRPr lang="en-GB" sz="6200" dirty="0">
              <a:solidFill>
                <a:srgbClr val="7030A0"/>
              </a:solidFill>
              <a:highlight>
                <a:srgbClr val="FFFF00"/>
              </a:highlight>
            </a:endParaRPr>
          </a:p>
          <a:p>
            <a:pPr>
              <a:lnSpc>
                <a:spcPct val="170000"/>
              </a:lnSpc>
            </a:pPr>
            <a:endParaRPr lang="en-GB" sz="4200" dirty="0">
              <a:solidFill>
                <a:srgbClr val="7030A0"/>
              </a:solidFill>
              <a:highlight>
                <a:srgbClr val="FFFF00"/>
              </a:highlight>
            </a:endParaRPr>
          </a:p>
          <a:p>
            <a:endParaRPr lang="en-GB" dirty="0"/>
          </a:p>
        </p:txBody>
      </p:sp>
    </p:spTree>
    <p:extLst>
      <p:ext uri="{BB962C8B-B14F-4D97-AF65-F5344CB8AC3E}">
        <p14:creationId xmlns:p14="http://schemas.microsoft.com/office/powerpoint/2010/main" val="9932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7CD53-39A2-B1B4-E539-78422DB66FE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E859FA5-B71D-4ABD-BA62-35A4C79333D2}"/>
              </a:ext>
            </a:extLst>
          </p:cNvPr>
          <p:cNvSpPr txBox="1">
            <a:spLocks/>
          </p:cNvSpPr>
          <p:nvPr/>
        </p:nvSpPr>
        <p:spPr>
          <a:xfrm>
            <a:off x="3444903" y="185121"/>
            <a:ext cx="8307869" cy="592489"/>
          </a:xfrm>
          <a:prstGeom prst="rect">
            <a:avLst/>
          </a:prstGeom>
        </p:spPr>
        <p:txBody>
          <a:bodyPr vert="horz" lIns="65314" tIns="32657" rIns="65314" bIns="32657" rtlCol="0" anchor="t">
            <a:normAutofit fontScale="92500" lnSpcReduction="20000"/>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p>
          <a:p>
            <a:r>
              <a:rPr lang="en-GB" sz="1600" b="1" spc="214" dirty="0">
                <a:solidFill>
                  <a:srgbClr val="4D4D4D"/>
                </a:solidFill>
                <a:highlight>
                  <a:srgbClr val="FFFF00"/>
                </a:highlight>
                <a:latin typeface="+mn-lt"/>
              </a:rPr>
              <a:t>KS4/Post 16 Nexus WJEC/</a:t>
            </a:r>
            <a:r>
              <a:rPr lang="en-GB" sz="1600" b="1" spc="214" dirty="0" err="1">
                <a:solidFill>
                  <a:srgbClr val="4D4D4D"/>
                </a:solidFill>
                <a:highlight>
                  <a:srgbClr val="FFFF00"/>
                </a:highlight>
                <a:latin typeface="+mn-lt"/>
              </a:rPr>
              <a:t>Eduqas</a:t>
            </a:r>
            <a:r>
              <a:rPr lang="en-GB" sz="1600" b="1" spc="214" dirty="0">
                <a:solidFill>
                  <a:srgbClr val="4D4D4D"/>
                </a:solidFill>
                <a:highlight>
                  <a:srgbClr val="FFFF00"/>
                </a:highlight>
                <a:latin typeface="+mn-lt"/>
              </a:rPr>
              <a:t> GCSE</a:t>
            </a:r>
          </a:p>
          <a:p>
            <a:r>
              <a:rPr lang="en-GB" sz="1600" b="1" spc="214" dirty="0">
                <a:solidFill>
                  <a:srgbClr val="4D4D4D"/>
                </a:solidFill>
                <a:latin typeface="+mn-lt"/>
              </a:rPr>
              <a:t>Year 1, 2 Art    2026-2028</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C16315C1-2EEF-2150-A4CC-8A73D882D10F}"/>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7AC3464B-0FC3-1F40-A7BB-77CFC6EB45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18FB48C6-50E5-8B07-68FA-EB48DC00BF8D}"/>
              </a:ext>
            </a:extLst>
          </p:cNvPr>
          <p:cNvGraphicFramePr>
            <a:graphicFrameLocks noGrp="1"/>
          </p:cNvGraphicFramePr>
          <p:nvPr>
            <p:extLst>
              <p:ext uri="{D42A27DB-BD31-4B8C-83A1-F6EECF244321}">
                <p14:modId xmlns:p14="http://schemas.microsoft.com/office/powerpoint/2010/main" val="864011036"/>
              </p:ext>
            </p:extLst>
          </p:nvPr>
        </p:nvGraphicFramePr>
        <p:xfrm>
          <a:off x="439228" y="1127983"/>
          <a:ext cx="11149782" cy="4932050"/>
        </p:xfrm>
        <a:graphic>
          <a:graphicData uri="http://schemas.openxmlformats.org/drawingml/2006/table">
            <a:tbl>
              <a:tblPr firstRow="1" bandRow="1">
                <a:tableStyleId>{5C22544A-7EE6-4342-B048-85BDC9FD1C3A}</a:tableStyleId>
              </a:tblPr>
              <a:tblGrid>
                <a:gridCol w="5574891">
                  <a:extLst>
                    <a:ext uri="{9D8B030D-6E8A-4147-A177-3AD203B41FA5}">
                      <a16:colId xmlns:a16="http://schemas.microsoft.com/office/drawing/2014/main" val="1643026118"/>
                    </a:ext>
                  </a:extLst>
                </a:gridCol>
                <a:gridCol w="5574891">
                  <a:extLst>
                    <a:ext uri="{9D8B030D-6E8A-4147-A177-3AD203B41FA5}">
                      <a16:colId xmlns:a16="http://schemas.microsoft.com/office/drawing/2014/main" val="2893469364"/>
                    </a:ext>
                  </a:extLst>
                </a:gridCol>
              </a:tblGrid>
              <a:tr h="336102">
                <a:tc>
                  <a:txBody>
                    <a:bodyPr/>
                    <a:lstStyle/>
                    <a:p>
                      <a:pPr algn="ctr"/>
                      <a:r>
                        <a:rPr lang="en-GB" sz="1300" dirty="0">
                          <a:solidFill>
                            <a:schemeClr val="tx1"/>
                          </a:solidFill>
                        </a:rPr>
                        <a:t>Year 1   26-27</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dirty="0">
                          <a:solidFill>
                            <a:schemeClr val="tx1"/>
                          </a:solidFill>
                        </a:rPr>
                        <a:t>Year 2   27-28</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55638">
                <a:tc gridSpan="2">
                  <a:txBody>
                    <a:bodyPr/>
                    <a:lstStyle/>
                    <a:p>
                      <a:pPr algn="ctr"/>
                      <a:r>
                        <a:rPr lang="en-GB" sz="1300" dirty="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810407">
                <a:tc>
                  <a:txBody>
                    <a:bodyPr/>
                    <a:lstStyle/>
                    <a:p>
                      <a:r>
                        <a:rPr lang="en-GB" sz="1400" dirty="0">
                          <a:solidFill>
                            <a:schemeClr val="tx1"/>
                          </a:solidFill>
                        </a:rPr>
                        <a:t>GCSE</a:t>
                      </a:r>
                    </a:p>
                    <a:p>
                      <a:r>
                        <a:rPr lang="en-GB" sz="1400" dirty="0">
                          <a:solidFill>
                            <a:schemeClr val="tx1"/>
                          </a:solidFill>
                        </a:rPr>
                        <a:t>As per entry level to learn foundational skills for art and how to complete their portfolio under the theme of  ‘Identity’  with students developing portfolio in own direction.</a:t>
                      </a: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p>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1400" dirty="0">
                          <a:solidFill>
                            <a:schemeClr val="tx1"/>
                          </a:solidFill>
                        </a:rPr>
                        <a:t>GCSE</a:t>
                      </a:r>
                    </a:p>
                    <a:p>
                      <a:r>
                        <a:rPr lang="en-US" sz="1400" b="1" noProof="1">
                          <a:solidFill>
                            <a:schemeClr val="tx1"/>
                          </a:solidFill>
                        </a:rPr>
                        <a:t>AUTUMN 1 &amp; 2 </a:t>
                      </a:r>
                      <a:r>
                        <a:rPr lang="en-US" sz="1400" b="0" noProof="1">
                          <a:solidFill>
                            <a:schemeClr val="tx1"/>
                          </a:solidFill>
                        </a:rPr>
                        <a:t>– </a:t>
                      </a:r>
                    </a:p>
                    <a:p>
                      <a:r>
                        <a:rPr lang="en-US" sz="1400" b="0" noProof="1">
                          <a:solidFill>
                            <a:schemeClr val="tx1"/>
                          </a:solidFill>
                        </a:rPr>
                        <a:t>Mock exam preparation</a:t>
                      </a:r>
                    </a:p>
                    <a:p>
                      <a:r>
                        <a:rPr lang="en-US" sz="1400" b="0" noProof="1">
                          <a:solidFill>
                            <a:schemeClr val="tx1"/>
                          </a:solidFill>
                        </a:rPr>
                        <a:t>Developemntal work based on portfolio work alongside assessment theme  to result in final piece produced during 10 hour mock exam conditions</a:t>
                      </a:r>
                    </a:p>
                    <a:p>
                      <a:pPr>
                        <a:defRPr sz="3000">
                          <a:solidFill>
                            <a:srgbClr val="FFFFFF"/>
                          </a:solidFill>
                        </a:defRPr>
                      </a:pPr>
                      <a:r>
                        <a:rPr lang="en-US" sz="1400" b="1" noProof="1">
                          <a:solidFill>
                            <a:schemeClr val="tx1"/>
                          </a:solidFill>
                        </a:rPr>
                        <a:t>SPRING 1 &amp; 2</a:t>
                      </a:r>
                    </a:p>
                    <a:p>
                      <a:pPr>
                        <a:defRPr sz="3000">
                          <a:solidFill>
                            <a:srgbClr val="FFFFFF"/>
                          </a:solidFill>
                        </a:defRPr>
                      </a:pPr>
                      <a:r>
                        <a:rPr lang="en-US" sz="1400" b="0" noProof="1">
                          <a:solidFill>
                            <a:schemeClr val="tx1"/>
                          </a:solidFill>
                        </a:rPr>
                        <a:t>Exam preparation period</a:t>
                      </a:r>
                    </a:p>
                    <a:p>
                      <a:r>
                        <a:rPr lang="en-US" sz="1400" b="0" dirty="0">
                          <a:solidFill>
                            <a:schemeClr val="tx1"/>
                          </a:solidFill>
                        </a:rPr>
                        <a:t>Students select an exam title from </a:t>
                      </a:r>
                      <a:r>
                        <a:rPr lang="en-US" sz="1400" b="0" dirty="0" err="1">
                          <a:solidFill>
                            <a:schemeClr val="tx1"/>
                          </a:solidFill>
                        </a:rPr>
                        <a:t>Eduqas</a:t>
                      </a:r>
                      <a:r>
                        <a:rPr lang="en-US" sz="1400" b="0" dirty="0">
                          <a:solidFill>
                            <a:schemeClr val="tx1"/>
                          </a:solidFill>
                        </a:rPr>
                        <a:t> and begin a 10 week project. </a:t>
                      </a:r>
                    </a:p>
                    <a:p>
                      <a:r>
                        <a:rPr lang="en-US" sz="1400" b="0" dirty="0">
                          <a:solidFill>
                            <a:schemeClr val="tx1"/>
                          </a:solidFill>
                        </a:rPr>
                        <a:t>It must include : </a:t>
                      </a:r>
                    </a:p>
                    <a:p>
                      <a:r>
                        <a:rPr lang="en-US" sz="1400" b="0" dirty="0">
                          <a:solidFill>
                            <a:schemeClr val="tx1"/>
                          </a:solidFill>
                        </a:rPr>
                        <a:t>Observational drawing</a:t>
                      </a:r>
                    </a:p>
                    <a:p>
                      <a:r>
                        <a:rPr lang="en-US" sz="1400" b="0" dirty="0">
                          <a:solidFill>
                            <a:schemeClr val="tx1"/>
                          </a:solidFill>
                        </a:rPr>
                        <a:t>Experiments in range of materials and techniques. </a:t>
                      </a:r>
                    </a:p>
                    <a:p>
                      <a:r>
                        <a:rPr lang="en-GB" sz="1400" b="0" dirty="0">
                          <a:solidFill>
                            <a:schemeClr val="tx1"/>
                          </a:solidFill>
                        </a:rPr>
                        <a:t>Artist’s research</a:t>
                      </a:r>
                    </a:p>
                    <a:p>
                      <a:pPr>
                        <a:defRPr sz="3000">
                          <a:solidFill>
                            <a:srgbClr val="FFFFFF"/>
                          </a:solidFill>
                        </a:defRPr>
                      </a:pPr>
                      <a:r>
                        <a:rPr lang="en-US" sz="1400" b="1" noProof="1">
                          <a:solidFill>
                            <a:schemeClr val="tx1"/>
                          </a:solidFill>
                        </a:rPr>
                        <a:t>SPRING 2</a:t>
                      </a:r>
                    </a:p>
                    <a:p>
                      <a:pPr>
                        <a:defRPr sz="3000">
                          <a:solidFill>
                            <a:srgbClr val="FFFFFF"/>
                          </a:solidFill>
                        </a:defRPr>
                      </a:pPr>
                      <a:r>
                        <a:rPr lang="en-US" sz="1400" b="0" noProof="1">
                          <a:solidFill>
                            <a:schemeClr val="tx1"/>
                          </a:solidFill>
                        </a:rPr>
                        <a:t>Exam </a:t>
                      </a:r>
                    </a:p>
                    <a:p>
                      <a:pPr>
                        <a:defRPr sz="3000">
                          <a:solidFill>
                            <a:srgbClr val="FFFFFF"/>
                          </a:solidFill>
                        </a:defRPr>
                      </a:pPr>
                      <a:r>
                        <a:rPr lang="en-US" sz="1400" b="0" dirty="0">
                          <a:solidFill>
                            <a:schemeClr val="tx1"/>
                          </a:solidFill>
                        </a:rPr>
                        <a:t>A final piece is produced in a 10 HOUR EXAM over 2 or 3 days – a room must be available with students and exam moderator released to complete</a:t>
                      </a:r>
                      <a:endParaRPr lang="en-US" sz="1400" b="0" noProof="1">
                        <a:solidFill>
                          <a:schemeClr val="tx1"/>
                        </a:solidFill>
                      </a:endParaRPr>
                    </a:p>
                    <a:p>
                      <a:pPr>
                        <a:defRPr sz="3000">
                          <a:solidFill>
                            <a:srgbClr val="FFFFFF"/>
                          </a:solidFill>
                        </a:defRPr>
                      </a:pPr>
                      <a:r>
                        <a:rPr lang="en-US" sz="1400" b="1" noProof="1">
                          <a:solidFill>
                            <a:schemeClr val="tx1"/>
                          </a:solidFill>
                        </a:rPr>
                        <a:t>SUMMER 1&amp;2</a:t>
                      </a:r>
                    </a:p>
                    <a:p>
                      <a:r>
                        <a:rPr lang="en-GB" sz="1400" dirty="0">
                          <a:solidFill>
                            <a:schemeClr val="tx1"/>
                          </a:solidFill>
                        </a:rPr>
                        <a:t>Entry level textiles as per Entry level 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bl>
          </a:graphicData>
        </a:graphic>
      </p:graphicFrame>
    </p:spTree>
    <p:extLst>
      <p:ext uri="{BB962C8B-B14F-4D97-AF65-F5344CB8AC3E}">
        <p14:creationId xmlns:p14="http://schemas.microsoft.com/office/powerpoint/2010/main" val="1754674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18600C5-75A4-FF30-9771-D0A68EBE89E4}"/>
              </a:ext>
            </a:extLst>
          </p:cNvPr>
          <p:cNvGraphicFramePr>
            <a:graphicFrameLocks noGrp="1"/>
          </p:cNvGraphicFramePr>
          <p:nvPr>
            <p:extLst>
              <p:ext uri="{D42A27DB-BD31-4B8C-83A1-F6EECF244321}">
                <p14:modId xmlns:p14="http://schemas.microsoft.com/office/powerpoint/2010/main" val="1198902197"/>
              </p:ext>
            </p:extLst>
          </p:nvPr>
        </p:nvGraphicFramePr>
        <p:xfrm>
          <a:off x="600075" y="1095375"/>
          <a:ext cx="11149782" cy="5190308"/>
        </p:xfrm>
        <a:graphic>
          <a:graphicData uri="http://schemas.openxmlformats.org/drawingml/2006/table">
            <a:tbl>
              <a:tblPr firstRow="1" bandRow="1">
                <a:tableStyleId>{5C22544A-7EE6-4342-B048-85BDC9FD1C3A}</a:tableStyleId>
              </a:tblPr>
              <a:tblGrid>
                <a:gridCol w="11149782">
                  <a:extLst>
                    <a:ext uri="{9D8B030D-6E8A-4147-A177-3AD203B41FA5}">
                      <a16:colId xmlns:a16="http://schemas.microsoft.com/office/drawing/2014/main" val="1337969765"/>
                    </a:ext>
                  </a:extLst>
                </a:gridCol>
              </a:tblGrid>
              <a:tr h="218417">
                <a:tc>
                  <a:txBody>
                    <a:bodyPr/>
                    <a:lstStyle/>
                    <a:p>
                      <a:pPr algn="ctr"/>
                      <a:r>
                        <a:rPr lang="en-GB" sz="12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51142220"/>
                  </a:ext>
                </a:extLst>
              </a:tr>
              <a:tr h="1702676">
                <a:tc>
                  <a:txBody>
                    <a:bodyPr/>
                    <a:lstStyle/>
                    <a:p>
                      <a:r>
                        <a:rPr lang="en-GB" sz="1000" dirty="0">
                          <a:solidFill>
                            <a:schemeClr val="tx1"/>
                          </a:solidFill>
                        </a:rPr>
                        <a:t>GCSE</a:t>
                      </a:r>
                    </a:p>
                    <a:p>
                      <a:r>
                        <a:rPr lang="en-US" sz="1000" dirty="0"/>
                        <a:t>A01 Develop ideas that are informed by investigative, contextual and cultural studies of historical and contemporary fine art and other sources such as architecture, music, dance, drama, production design and published media and the place of fine art within these in their own and other societies.</a:t>
                      </a:r>
                    </a:p>
                    <a:p>
                      <a:r>
                        <a:rPr lang="en-US" sz="1000" dirty="0"/>
                        <a:t>• Explore a wide variety of work produced by fine artists and understand the differences in their methods, approaches, purposes and intentions.</a:t>
                      </a:r>
                    </a:p>
                    <a:p>
                      <a:r>
                        <a:rPr lang="en-US" sz="1000" dirty="0"/>
                        <a:t>• Provide evidence of analytical skills and critical and contextual understanding by appraising, comparing and contrasting the work of relevant fine artists and other historical and contextual sources and use this to inform their own work.</a:t>
                      </a:r>
                    </a:p>
                    <a:p>
                      <a:r>
                        <a:rPr lang="en-US" sz="1000" dirty="0"/>
                        <a:t>• Increase awareness of the wide variety of fine art processes and outcomes and the differences between fine art sculpture, ceramics, printmaking and photography and the more utilitarian application of these art, craft and design forms.</a:t>
                      </a:r>
                    </a:p>
                    <a:p>
                      <a:r>
                        <a:rPr lang="en-US" sz="1000" dirty="0"/>
                        <a:t>A02Refine and reflect upon work as it progresses by exploring ideas, selecting and experimenting with appropriate breadth of fine art media, techniques and processes, singly and in combination. Exercise skillful and safe application of these to maximize creative potential and produce quality outcomes.</a:t>
                      </a:r>
                    </a:p>
                    <a:p>
                      <a:r>
                        <a:rPr lang="en-US" sz="1000" dirty="0"/>
                        <a:t>• Explore a stimulating and rich variety of resources to initiate and develop innovative ideas</a:t>
                      </a:r>
                    </a:p>
                    <a:p>
                      <a:r>
                        <a:rPr lang="en-US" sz="1000" dirty="0"/>
                        <a:t>Pay due regard to line, tone, </a:t>
                      </a:r>
                      <a:r>
                        <a:rPr lang="en-US" sz="1000" dirty="0" err="1"/>
                        <a:t>colour</a:t>
                      </a:r>
                      <a:r>
                        <a:rPr lang="en-US" sz="1000" dirty="0"/>
                        <a:t>, shape, texture and other visual elements to explore</a:t>
                      </a:r>
                    </a:p>
                    <a:p>
                      <a:r>
                        <a:rPr lang="en-GB" sz="1000" dirty="0"/>
                        <a:t>and communicate ideas.</a:t>
                      </a:r>
                    </a:p>
                    <a:p>
                      <a:r>
                        <a:rPr lang="en-US" sz="1000" dirty="0"/>
                        <a:t>• Provide evidence of appropriate depth and breadth of study of fine art practices, including drawing as an end in itself. Employ sensitive control, for example, in refining detail or in using accurate or exaggerated </a:t>
                      </a:r>
                      <a:r>
                        <a:rPr lang="en-US" sz="1000" dirty="0" err="1"/>
                        <a:t>colour</a:t>
                      </a:r>
                      <a:r>
                        <a:rPr lang="en-US" sz="1000" dirty="0"/>
                        <a:t> and tone.</a:t>
                      </a:r>
                    </a:p>
                    <a:p>
                      <a:r>
                        <a:rPr lang="en-US" sz="1000" dirty="0"/>
                        <a:t>• Show discrimination in reviewing ideas as work develops. Establish a clear working relationship between working methods and outcomes by documenting significant steps so that final outcomes do not emerge without evidence of the creative process.</a:t>
                      </a:r>
                      <a:endParaRPr lang="en-GB" sz="1000" dirty="0"/>
                    </a:p>
                    <a:p>
                      <a:r>
                        <a:rPr lang="en-GB" sz="1000" dirty="0"/>
                        <a:t>A03</a:t>
                      </a:r>
                      <a:r>
                        <a:rPr lang="en-US" sz="1000" dirty="0"/>
                        <a:t>Gather,  select, </a:t>
                      </a:r>
                      <a:r>
                        <a:rPr lang="en-US" sz="1000" dirty="0" err="1"/>
                        <a:t>organise</a:t>
                      </a:r>
                      <a:r>
                        <a:rPr lang="en-US" sz="1000" dirty="0"/>
                        <a:t> and communicate information that is relevant to their personal interests as a consequence of careful research and analysis of a rich variety of resources.</a:t>
                      </a:r>
                    </a:p>
                    <a:p>
                      <a:r>
                        <a:rPr lang="en-US" sz="1000" dirty="0"/>
                        <a:t>• Record ideas, first-hand observations, insights and judgments by any suitable means, especially drawing, and including, for example, line, </a:t>
                      </a:r>
                      <a:r>
                        <a:rPr lang="en-US" sz="1000" dirty="0" err="1"/>
                        <a:t>colour</a:t>
                      </a:r>
                      <a:r>
                        <a:rPr lang="en-US" sz="1000" dirty="0"/>
                        <a:t>, tonal and textural studies, photographs and annotation in sketchbooks, study sheets and/or on tablets or other means, to support personal intentions.</a:t>
                      </a:r>
                    </a:p>
                    <a:p>
                      <a:r>
                        <a:rPr lang="en-US" sz="1000" dirty="0"/>
                        <a:t>• Critically reflect on work as it progresses in order to review what has been learned, acquire deeper understanding and clarify purposes and meanings.</a:t>
                      </a:r>
                      <a:endParaRPr lang="en-GB" sz="1000" dirty="0"/>
                    </a:p>
                    <a:p>
                      <a:r>
                        <a:rPr lang="en-GB" sz="1000" dirty="0"/>
                        <a:t>A04</a:t>
                      </a:r>
                      <a:r>
                        <a:rPr lang="en-US" sz="1000" dirty="0"/>
                        <a:t>Present personal, imaginative final outcomes that, together with selective evidence of thinking and production processes, effectively </a:t>
                      </a:r>
                    </a:p>
                    <a:p>
                      <a:r>
                        <a:rPr lang="en-US" sz="1000" dirty="0" err="1"/>
                        <a:t>realise</a:t>
                      </a:r>
                      <a:r>
                        <a:rPr lang="en-US" sz="1000" dirty="0"/>
                        <a:t> the student’s stated intentions and demonstrate critical understanding of visual, tactile and, where appropriate, other forms of</a:t>
                      </a:r>
                    </a:p>
                    <a:p>
                      <a:r>
                        <a:rPr lang="en-GB" sz="1000" dirty="0"/>
                        <a:t>communication.</a:t>
                      </a:r>
                    </a:p>
                    <a:p>
                      <a:r>
                        <a:rPr lang="en-US" sz="1000" dirty="0"/>
                        <a:t>• Make explicit connections, where appropriate, between the different elements of the submission, including contextual, practical and written responses, presenting work that is meaningful, well-informed and in a sequence that can be easily followed and results in</a:t>
                      </a:r>
                    </a:p>
                    <a:p>
                      <a:r>
                        <a:rPr lang="en-GB" sz="1000" dirty="0"/>
                        <a:t>quality outcomes.</a:t>
                      </a:r>
                    </a:p>
                    <a:p>
                      <a:r>
                        <a:rPr lang="en-US" sz="1000" dirty="0"/>
                        <a:t>• Consider different presentational formats and select the most appropriate for the submission. Due regard should be given to the </a:t>
                      </a:r>
                    </a:p>
                    <a:p>
                      <a:r>
                        <a:rPr lang="en-US" sz="1000" dirty="0"/>
                        <a:t>purpose of the work and how it might engage the interest of an audience. For example, preliminary drawings, photographs and</a:t>
                      </a:r>
                    </a:p>
                    <a:p>
                      <a:r>
                        <a:rPr lang="en-US" sz="1000" dirty="0"/>
                        <a:t>notes can be used to show how a sequence of images of a flower from bud stage to final decay might be developed into a painted </a:t>
                      </a:r>
                    </a:p>
                    <a:p>
                      <a:endParaRPr lang="en-GB" sz="1000" kern="1200" dirty="0">
                        <a:solidFill>
                          <a:schemeClr val="dk1"/>
                        </a:solidFill>
                        <a:effectLst/>
                        <a:latin typeface="+mn-lt"/>
                        <a:ea typeface="+mn-ea"/>
                        <a:cs typeface="+mn-cs"/>
                      </a:endParaRPr>
                    </a:p>
                    <a:p>
                      <a:endParaRPr lang="en-GB" sz="100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721125877"/>
                  </a:ext>
                </a:extLst>
              </a:tr>
            </a:tbl>
          </a:graphicData>
        </a:graphic>
      </p:graphicFrame>
      <p:sp>
        <p:nvSpPr>
          <p:cNvPr id="4" name="TextBox 3">
            <a:extLst>
              <a:ext uri="{FF2B5EF4-FFF2-40B4-BE49-F238E27FC236}">
                <a16:creationId xmlns:a16="http://schemas.microsoft.com/office/drawing/2014/main" id="{A286927B-40E3-1FF2-DE90-5B446DBF06EC}"/>
              </a:ext>
            </a:extLst>
          </p:cNvPr>
          <p:cNvSpPr txBox="1"/>
          <p:nvPr/>
        </p:nvSpPr>
        <p:spPr>
          <a:xfrm>
            <a:off x="5800725" y="172045"/>
            <a:ext cx="6096000" cy="923330"/>
          </a:xfrm>
          <a:prstGeom prst="rect">
            <a:avLst/>
          </a:prstGeom>
          <a:noFill/>
        </p:spPr>
        <p:txBody>
          <a:bodyPr wrap="square">
            <a:spAutoFit/>
          </a:bodyPr>
          <a:lstStyle/>
          <a:p>
            <a:pPr algn="ctr"/>
            <a:r>
              <a:rPr lang="en-GB" sz="1800" b="1" spc="214" dirty="0">
                <a:solidFill>
                  <a:srgbClr val="4D4D4D"/>
                </a:solidFill>
                <a:latin typeface="+mn-lt"/>
              </a:rPr>
              <a:t>Expressive Arts SEQUENCE OF LEARNING </a:t>
            </a:r>
          </a:p>
          <a:p>
            <a:pPr algn="ctr"/>
            <a:r>
              <a:rPr lang="en-GB" sz="1800" b="1" spc="214" dirty="0">
                <a:solidFill>
                  <a:srgbClr val="4D4D4D"/>
                </a:solidFill>
                <a:highlight>
                  <a:srgbClr val="FFFF00"/>
                </a:highlight>
                <a:latin typeface="+mn-lt"/>
              </a:rPr>
              <a:t>KS4/Post 16 Nexus WJEC/</a:t>
            </a:r>
            <a:r>
              <a:rPr lang="en-GB" sz="1800" b="1" spc="214" dirty="0" err="1">
                <a:solidFill>
                  <a:srgbClr val="4D4D4D"/>
                </a:solidFill>
                <a:highlight>
                  <a:srgbClr val="FFFF00"/>
                </a:highlight>
                <a:latin typeface="+mn-lt"/>
              </a:rPr>
              <a:t>Eduqas</a:t>
            </a:r>
            <a:r>
              <a:rPr lang="en-GB" sz="1800" b="1" spc="214" dirty="0">
                <a:solidFill>
                  <a:srgbClr val="4D4D4D"/>
                </a:solidFill>
                <a:highlight>
                  <a:srgbClr val="FFFF00"/>
                </a:highlight>
                <a:latin typeface="+mn-lt"/>
              </a:rPr>
              <a:t> GCSE</a:t>
            </a:r>
          </a:p>
          <a:p>
            <a:pPr algn="ctr"/>
            <a:r>
              <a:rPr lang="en-GB" sz="1800" b="1" spc="214" dirty="0">
                <a:solidFill>
                  <a:srgbClr val="4D4D4D"/>
                </a:solidFill>
                <a:latin typeface="+mn-lt"/>
              </a:rPr>
              <a:t>Year 1, 2 Art    2026-2028</a:t>
            </a:r>
            <a:endParaRPr lang="en-GB" sz="2000" b="1" spc="214" dirty="0">
              <a:solidFill>
                <a:srgbClr val="4D4D4D"/>
              </a:solidFill>
              <a:latin typeface="+mn-lt"/>
            </a:endParaRPr>
          </a:p>
        </p:txBody>
      </p:sp>
      <p:pic>
        <p:nvPicPr>
          <p:cNvPr id="5" name="Picture 4">
            <a:extLst>
              <a:ext uri="{FF2B5EF4-FFF2-40B4-BE49-F238E27FC236}">
                <a16:creationId xmlns:a16="http://schemas.microsoft.com/office/drawing/2014/main" id="{F01E66C8-9FDB-9848-B19F-D1193E48872B}"/>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6" name="Picture 5">
            <a:extLst>
              <a:ext uri="{FF2B5EF4-FFF2-40B4-BE49-F238E27FC236}">
                <a16:creationId xmlns:a16="http://schemas.microsoft.com/office/drawing/2014/main" id="{5545CD36-E4C2-2739-A3EA-D786BF87E4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spTree>
    <p:extLst>
      <p:ext uri="{BB962C8B-B14F-4D97-AF65-F5344CB8AC3E}">
        <p14:creationId xmlns:p14="http://schemas.microsoft.com/office/powerpoint/2010/main" val="1280154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CA74B-83DA-986F-7ED6-52EE5C64721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7E16625-9AC9-9AC2-95B5-7523A8242229}"/>
              </a:ext>
            </a:extLst>
          </p:cNvPr>
          <p:cNvSpPr txBox="1">
            <a:spLocks/>
          </p:cNvSpPr>
          <p:nvPr/>
        </p:nvSpPr>
        <p:spPr>
          <a:xfrm>
            <a:off x="3502208" y="119254"/>
            <a:ext cx="8701548"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pPr algn="l"/>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KS4 Nexus/Post 16 Mosaic LSC</a:t>
            </a:r>
          </a:p>
          <a:p>
            <a:pPr algn="l"/>
            <a:r>
              <a:rPr lang="en-GB" sz="1600" b="1" spc="214" dirty="0">
                <a:solidFill>
                  <a:srgbClr val="4D4D4D"/>
                </a:solidFill>
                <a:latin typeface="+mn-lt"/>
              </a:rPr>
              <a:t>Year 1, 2 Art    2026-2027</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60546257-61CD-7074-0F31-0AC2765DA8FF}"/>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D31A5E0A-B064-4881-CD81-BE920074EE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18AC72F9-1BAB-256F-4DC3-E6E008B6E7A8}"/>
              </a:ext>
            </a:extLst>
          </p:cNvPr>
          <p:cNvGraphicFramePr>
            <a:graphicFrameLocks noGrp="1"/>
          </p:cNvGraphicFramePr>
          <p:nvPr>
            <p:extLst>
              <p:ext uri="{D42A27DB-BD31-4B8C-83A1-F6EECF244321}">
                <p14:modId xmlns:p14="http://schemas.microsoft.com/office/powerpoint/2010/main" val="1992772691"/>
              </p:ext>
            </p:extLst>
          </p:nvPr>
        </p:nvGraphicFramePr>
        <p:xfrm>
          <a:off x="206477" y="794608"/>
          <a:ext cx="11720052" cy="5747390"/>
        </p:xfrm>
        <a:graphic>
          <a:graphicData uri="http://schemas.openxmlformats.org/drawingml/2006/table">
            <a:tbl>
              <a:tblPr firstRow="1" bandRow="1">
                <a:tableStyleId>{5C22544A-7EE6-4342-B048-85BDC9FD1C3A}</a:tableStyleId>
              </a:tblPr>
              <a:tblGrid>
                <a:gridCol w="3906684">
                  <a:extLst>
                    <a:ext uri="{9D8B030D-6E8A-4147-A177-3AD203B41FA5}">
                      <a16:colId xmlns:a16="http://schemas.microsoft.com/office/drawing/2014/main" val="2893469364"/>
                    </a:ext>
                  </a:extLst>
                </a:gridCol>
                <a:gridCol w="3906684">
                  <a:extLst>
                    <a:ext uri="{9D8B030D-6E8A-4147-A177-3AD203B41FA5}">
                      <a16:colId xmlns:a16="http://schemas.microsoft.com/office/drawing/2014/main" val="910097971"/>
                    </a:ext>
                  </a:extLst>
                </a:gridCol>
                <a:gridCol w="3906684">
                  <a:extLst>
                    <a:ext uri="{9D8B030D-6E8A-4147-A177-3AD203B41FA5}">
                      <a16:colId xmlns:a16="http://schemas.microsoft.com/office/drawing/2014/main" val="1968199847"/>
                    </a:ext>
                  </a:extLst>
                </a:gridCol>
              </a:tblGrid>
              <a:tr h="336102">
                <a:tc gridSpan="3">
                  <a:txBody>
                    <a:bodyPr/>
                    <a:lstStyle/>
                    <a:p>
                      <a:pPr algn="ctr"/>
                      <a:r>
                        <a:rPr lang="en-GB" sz="1300" dirty="0">
                          <a:solidFill>
                            <a:schemeClr val="tx1"/>
                          </a:solidFill>
                        </a:rPr>
                        <a:t>On annual rotation as Options Group</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99429518"/>
                  </a:ext>
                </a:extLst>
              </a:tr>
              <a:tr h="255638">
                <a:tc gridSpan="3">
                  <a:txBody>
                    <a:bodyPr/>
                    <a:lstStyle/>
                    <a:p>
                      <a:pPr algn="ctr"/>
                      <a:r>
                        <a:rPr lang="en-GB" dirty="0">
                          <a:solidFill>
                            <a:schemeClr val="tx1"/>
                          </a:solidFill>
                        </a:rPr>
                        <a:t>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48957"/>
                  </a:ext>
                </a:extLst>
              </a:tr>
              <a:tr h="810407">
                <a:tc>
                  <a:txBody>
                    <a:bodyPr/>
                    <a:lstStyle/>
                    <a:p>
                      <a:r>
                        <a:rPr lang="en-US" sz="1100" b="0" i="0" kern="1200" dirty="0">
                          <a:solidFill>
                            <a:schemeClr val="dk1"/>
                          </a:solidFill>
                          <a:effectLst/>
                          <a:latin typeface="+mn-lt"/>
                          <a:ea typeface="+mn-ea"/>
                          <a:cs typeface="+mn-cs"/>
                        </a:rPr>
                        <a:t>KS4  Nexus - </a:t>
                      </a:r>
                      <a:r>
                        <a:rPr lang="en-US" sz="1100" b="1" i="0" kern="1200" dirty="0">
                          <a:solidFill>
                            <a:schemeClr val="dk1"/>
                          </a:solidFill>
                          <a:effectLst/>
                          <a:latin typeface="+mn-lt"/>
                          <a:ea typeface="+mn-ea"/>
                          <a:cs typeface="+mn-cs"/>
                        </a:rPr>
                        <a:t>Introduction to art activities </a:t>
                      </a:r>
                      <a:r>
                        <a:rPr lang="en-US" sz="1100" b="0" i="0" kern="1200" dirty="0">
                          <a:solidFill>
                            <a:schemeClr val="dk1"/>
                          </a:solidFill>
                          <a:effectLst/>
                          <a:latin typeface="+mn-lt"/>
                          <a:ea typeface="+mn-ea"/>
                          <a:cs typeface="+mn-cs"/>
                        </a:rPr>
                        <a:t>7418 The learner will be introduced to and develop their skills in producing and appreciating art work WTE 1 (10 </a:t>
                      </a:r>
                      <a:r>
                        <a:rPr lang="en-US" sz="1100" b="0" i="0" kern="1200" dirty="0" err="1">
                          <a:solidFill>
                            <a:schemeClr val="dk1"/>
                          </a:solidFill>
                          <a:effectLst/>
                          <a:latin typeface="+mn-lt"/>
                          <a:ea typeface="+mn-ea"/>
                          <a:cs typeface="+mn-cs"/>
                        </a:rPr>
                        <a:t>hrs</a:t>
                      </a:r>
                      <a:r>
                        <a:rPr lang="en-US" sz="1100" b="0" i="0" kern="1200" dirty="0">
                          <a:solidFill>
                            <a:schemeClr val="dk1"/>
                          </a:solidFill>
                          <a:effectLst/>
                          <a:latin typeface="+mn-lt"/>
                          <a:ea typeface="+mn-ea"/>
                          <a:cs typeface="+mn-cs"/>
                        </a:rPr>
                        <a:t>)</a:t>
                      </a:r>
                      <a:endParaRPr lang="en-GB" sz="1100" dirty="0">
                        <a:solidFill>
                          <a:schemeClr val="tx1"/>
                        </a:solidFill>
                      </a:endParaRPr>
                    </a:p>
                    <a:p>
                      <a:r>
                        <a:rPr lang="en-GB" sz="1100" dirty="0">
                          <a:solidFill>
                            <a:schemeClr val="tx1"/>
                          </a:solidFill>
                        </a:rPr>
                        <a:t>Same themes as KS4 P&amp;D</a:t>
                      </a:r>
                    </a:p>
                    <a:p>
                      <a:endParaRPr lang="en-GB" sz="1100" dirty="0">
                        <a:solidFill>
                          <a:schemeClr val="tx1"/>
                        </a:solidFill>
                      </a:endParaRPr>
                    </a:p>
                    <a:p>
                      <a:r>
                        <a:rPr lang="en-GB" sz="1100" dirty="0">
                          <a:solidFill>
                            <a:schemeClr val="tx1"/>
                          </a:solidFill>
                        </a:rPr>
                        <a:t>Post 16 Mosaic –  </a:t>
                      </a:r>
                      <a:r>
                        <a:rPr lang="en-GB" sz="1100" b="1" dirty="0"/>
                        <a:t>Experiencing creating and exploring portraits 1538 </a:t>
                      </a:r>
                      <a:r>
                        <a:rPr lang="en-GB" sz="1100" dirty="0"/>
                        <a:t>Learners will take an interest in portraits and understand that a portrait is a picture of a person. With help, learners will also be able to draw some facial features WTE1 (10hrs)</a:t>
                      </a:r>
                      <a:endParaRPr lang="en-GB" sz="1100" dirty="0">
                        <a:solidFill>
                          <a:schemeClr val="tx1"/>
                        </a:solidFill>
                      </a:endParaRPr>
                    </a:p>
                    <a:p>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solidFill>
                            <a:schemeClr val="tx1"/>
                          </a:solidFill>
                        </a:rPr>
                        <a:t>KS4 Nexus - </a:t>
                      </a:r>
                      <a:r>
                        <a:rPr lang="en-US" sz="1100" b="1" i="0" kern="1200" dirty="0">
                          <a:solidFill>
                            <a:schemeClr val="dk1"/>
                          </a:solidFill>
                          <a:effectLst/>
                          <a:latin typeface="+mn-lt"/>
                          <a:ea typeface="+mn-ea"/>
                          <a:cs typeface="+mn-cs"/>
                        </a:rPr>
                        <a:t>Experiencing simple sculptures </a:t>
                      </a:r>
                      <a:r>
                        <a:rPr lang="en-US" sz="1100" b="0" i="0" kern="1200" dirty="0">
                          <a:solidFill>
                            <a:schemeClr val="dk1"/>
                          </a:solidFill>
                          <a:effectLst/>
                          <a:latin typeface="+mn-lt"/>
                          <a:ea typeface="+mn-ea"/>
                          <a:cs typeface="+mn-cs"/>
                        </a:rPr>
                        <a:t>6493  The learner will develop a simple understanding of sculptures through practical activities and visits in their local area. WTE1 (10 </a:t>
                      </a:r>
                      <a:r>
                        <a:rPr lang="en-US" sz="1100" b="0" i="0" kern="1200" dirty="0" err="1">
                          <a:solidFill>
                            <a:schemeClr val="dk1"/>
                          </a:solidFill>
                          <a:effectLst/>
                          <a:latin typeface="+mn-lt"/>
                          <a:ea typeface="+mn-ea"/>
                          <a:cs typeface="+mn-cs"/>
                        </a:rPr>
                        <a:t>hrs</a:t>
                      </a:r>
                      <a:r>
                        <a:rPr lang="en-US" sz="1100" b="0" i="0" kern="1200" dirty="0">
                          <a:solidFill>
                            <a:schemeClr val="dk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Same themes as KS4 3D Studies</a:t>
                      </a:r>
                    </a:p>
                    <a:p>
                      <a:endParaRPr lang="en-GB" sz="1100" dirty="0">
                        <a:solidFill>
                          <a:schemeClr val="tx1"/>
                        </a:solidFill>
                      </a:endParaRPr>
                    </a:p>
                    <a:p>
                      <a:r>
                        <a:rPr lang="en-GB" sz="1100" dirty="0">
                          <a:solidFill>
                            <a:schemeClr val="tx1"/>
                          </a:solidFill>
                        </a:rPr>
                        <a:t>Post 16 Mosaic</a:t>
                      </a:r>
                      <a:r>
                        <a:rPr lang="en-GB" sz="1100" b="1" dirty="0">
                          <a:solidFill>
                            <a:schemeClr val="tx1"/>
                          </a:solidFill>
                        </a:rPr>
                        <a:t>– Textiles 1861 </a:t>
                      </a:r>
                      <a:r>
                        <a:rPr lang="en-GB" sz="1100" b="1" dirty="0"/>
                        <a:t>Creating a group collage </a:t>
                      </a:r>
                      <a:r>
                        <a:rPr lang="en-GB" sz="1100" dirty="0"/>
                        <a:t>Learners will create a group collage for an event or topic WTE 1 (10 hrs)</a:t>
                      </a:r>
                      <a:endParaRPr lang="en-GB" sz="1100" b="1" dirty="0">
                        <a:solidFill>
                          <a:schemeClr val="tx1"/>
                        </a:solidFill>
                      </a:endParaRPr>
                    </a:p>
                    <a:p>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GB" sz="1200" dirty="0">
                          <a:solidFill>
                            <a:schemeClr val="tx1"/>
                          </a:solidFill>
                        </a:rPr>
                        <a:t>KS4 Nexus </a:t>
                      </a:r>
                      <a:r>
                        <a:rPr lang="en-GB" sz="1100" b="1" i="0" kern="1200" dirty="0">
                          <a:solidFill>
                            <a:schemeClr val="dk1"/>
                          </a:solidFill>
                          <a:effectLst/>
                          <a:latin typeface="+mn-lt"/>
                          <a:ea typeface="+mn-ea"/>
                          <a:cs typeface="+mn-cs"/>
                        </a:rPr>
                        <a:t>Using textiles to create a collage </a:t>
                      </a:r>
                      <a:r>
                        <a:rPr lang="en-GB" sz="1100" b="0" i="0" kern="1200" dirty="0">
                          <a:solidFill>
                            <a:schemeClr val="dk1"/>
                          </a:solidFill>
                          <a:effectLst/>
                          <a:latin typeface="+mn-lt"/>
                          <a:ea typeface="+mn-ea"/>
                          <a:cs typeface="+mn-cs"/>
                        </a:rPr>
                        <a:t>1119</a:t>
                      </a:r>
                    </a:p>
                    <a:p>
                      <a:r>
                        <a:rPr lang="en-GB" sz="1100" dirty="0"/>
                        <a:t>Learners will be able to identify a range of different textiles and use them to create a tactile piece of work E1 (10 hrs)</a:t>
                      </a:r>
                      <a:endParaRPr lang="en-GB" sz="1100" b="0" i="0" kern="1200" dirty="0">
                        <a:solidFill>
                          <a:schemeClr val="dk1"/>
                        </a:solidFill>
                        <a:effectLst/>
                        <a:latin typeface="+mn-lt"/>
                        <a:ea typeface="+mn-ea"/>
                        <a:cs typeface="+mn-cs"/>
                      </a:endParaRPr>
                    </a:p>
                    <a:p>
                      <a:endParaRPr lang="en-GB" sz="1100" b="0" i="0" kern="1200" dirty="0">
                        <a:solidFill>
                          <a:schemeClr val="dk1"/>
                        </a:solidFill>
                        <a:effectLst/>
                        <a:latin typeface="+mn-lt"/>
                        <a:ea typeface="+mn-ea"/>
                        <a:cs typeface="+mn-cs"/>
                      </a:endParaRPr>
                    </a:p>
                    <a:p>
                      <a:r>
                        <a:rPr lang="en-GB" sz="1100" b="0" i="0" kern="1200" dirty="0">
                          <a:solidFill>
                            <a:schemeClr val="dk1"/>
                          </a:solidFill>
                          <a:effectLst/>
                          <a:latin typeface="+mn-lt"/>
                          <a:ea typeface="+mn-ea"/>
                          <a:cs typeface="+mn-cs"/>
                        </a:rPr>
                        <a:t>Post 16 </a:t>
                      </a:r>
                      <a:r>
                        <a:rPr lang="en-GB" sz="1100" dirty="0">
                          <a:solidFill>
                            <a:schemeClr val="tx1"/>
                          </a:solidFill>
                        </a:rPr>
                        <a:t>Mosaic</a:t>
                      </a:r>
                      <a:r>
                        <a:rPr lang="en-GB" sz="1100" b="1" i="0" kern="1200" dirty="0">
                          <a:solidFill>
                            <a:schemeClr val="dk1"/>
                          </a:solidFill>
                          <a:effectLst/>
                          <a:latin typeface="+mn-lt"/>
                          <a:ea typeface="+mn-ea"/>
                          <a:cs typeface="+mn-cs"/>
                        </a:rPr>
                        <a:t>– Ceramics 5685 Making a creative product: clay ornaments</a:t>
                      </a:r>
                      <a:endParaRPr lang="en-GB" sz="1100" b="0" i="0" kern="1200" dirty="0">
                        <a:solidFill>
                          <a:schemeClr val="dk1"/>
                        </a:solidFill>
                        <a:effectLst/>
                        <a:latin typeface="+mn-lt"/>
                        <a:ea typeface="+mn-ea"/>
                        <a:cs typeface="+mn-cs"/>
                      </a:endParaRPr>
                    </a:p>
                    <a:p>
                      <a:r>
                        <a:rPr lang="en-GB" sz="1100" dirty="0"/>
                        <a:t>The learner will develop skills in making choices and following instructions to create a clay ornament WTE 1(10 hrs)</a:t>
                      </a:r>
                      <a:endParaRPr lang="en-GB" sz="1100" b="0" i="0" kern="1200" dirty="0">
                        <a:solidFill>
                          <a:schemeClr val="dk1"/>
                        </a:solidFill>
                        <a:effectLst/>
                        <a:latin typeface="+mn-lt"/>
                        <a:ea typeface="+mn-ea"/>
                        <a:cs typeface="+mn-cs"/>
                      </a:endParaRPr>
                    </a:p>
                    <a:p>
                      <a:endParaRPr lang="en-GB" sz="1100" dirty="0">
                        <a:solidFill>
                          <a:schemeClr val="tx1"/>
                        </a:solidFill>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218417">
                <a:tc gridSpan="3">
                  <a:txBody>
                    <a:bodyPr/>
                    <a:lstStyle/>
                    <a:p>
                      <a:pPr algn="ctr"/>
                      <a:r>
                        <a:rPr lang="en-GB" sz="1800" dirty="0">
                          <a:solidFill>
                            <a:schemeClr val="tx1"/>
                          </a:solidFill>
                        </a:rPr>
                        <a:t>Knowledge and Skills </a:t>
                      </a:r>
                      <a:endParaRPr lang="en-GB"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31349916"/>
                  </a:ext>
                </a:extLst>
              </a:tr>
              <a:tr h="1702676">
                <a:tc>
                  <a:txBody>
                    <a:bodyPr/>
                    <a:lstStyle/>
                    <a:p>
                      <a:r>
                        <a:rPr lang="en-GB" sz="950" b="1" kern="1200" dirty="0">
                          <a:solidFill>
                            <a:schemeClr val="dk1"/>
                          </a:solidFill>
                          <a:effectLst/>
                          <a:latin typeface="+mn-lt"/>
                          <a:ea typeface="+mn-ea"/>
                          <a:cs typeface="+mn-cs"/>
                        </a:rPr>
                        <a:t>KS4</a:t>
                      </a:r>
                      <a:r>
                        <a:rPr lang="en-GB" sz="950" kern="1200" dirty="0">
                          <a:solidFill>
                            <a:schemeClr val="dk1"/>
                          </a:solidFill>
                          <a:effectLst/>
                          <a:latin typeface="+mn-lt"/>
                          <a:ea typeface="+mn-ea"/>
                          <a:cs typeface="+mn-cs"/>
                        </a:rPr>
                        <a:t> </a:t>
                      </a:r>
                      <a:r>
                        <a:rPr lang="en-US" sz="1000" b="0" i="0" kern="1200" dirty="0">
                          <a:solidFill>
                            <a:schemeClr val="dk1"/>
                          </a:solidFill>
                          <a:effectLst/>
                          <a:latin typeface="+mn-lt"/>
                          <a:ea typeface="+mn-ea"/>
                          <a:cs typeface="+mn-cs"/>
                        </a:rPr>
                        <a:t>Nexus</a:t>
                      </a:r>
                      <a:r>
                        <a:rPr lang="en-GB" sz="950" kern="1200" dirty="0">
                          <a:solidFill>
                            <a:schemeClr val="dk1"/>
                          </a:solidFill>
                          <a:effectLst/>
                          <a:latin typeface="+mn-lt"/>
                          <a:ea typeface="+mn-ea"/>
                          <a:cs typeface="+mn-cs"/>
                        </a:rPr>
                        <a:t>– 7418 </a:t>
                      </a:r>
                      <a:r>
                        <a:rPr lang="en-GB" sz="950" dirty="0"/>
                        <a:t>Identify their likes about a given art piece. • Explore different art work and show what they like using visual support Use equipment to create a piece of art work. • Find when named, two pieces of art equipment or resources • Watch as an adult models an art technique • Attempt to copy an art technique modelled by adult  • Create own piece of art work</a:t>
                      </a:r>
                    </a:p>
                    <a:p>
                      <a:r>
                        <a:rPr lang="en-GB" sz="950" b="1" kern="1200" dirty="0">
                          <a:solidFill>
                            <a:schemeClr val="dk1"/>
                          </a:solidFill>
                          <a:effectLst/>
                          <a:latin typeface="+mn-lt"/>
                          <a:ea typeface="+mn-ea"/>
                          <a:cs typeface="+mn-cs"/>
                        </a:rPr>
                        <a:t>Post 16 </a:t>
                      </a:r>
                      <a:r>
                        <a:rPr lang="en-GB" sz="1000" dirty="0">
                          <a:solidFill>
                            <a:schemeClr val="tx1"/>
                          </a:solidFill>
                        </a:rPr>
                        <a:t>Mosaic</a:t>
                      </a:r>
                      <a:r>
                        <a:rPr lang="en-GB" sz="950" kern="1200" dirty="0">
                          <a:solidFill>
                            <a:schemeClr val="dk1"/>
                          </a:solidFill>
                          <a:effectLst/>
                          <a:latin typeface="+mn-lt"/>
                          <a:ea typeface="+mn-ea"/>
                          <a:cs typeface="+mn-cs"/>
                        </a:rPr>
                        <a:t>–  1538 </a:t>
                      </a:r>
                      <a:r>
                        <a:rPr lang="en-GB" sz="1000" dirty="0"/>
                        <a:t>Be able to identify three facial features •To identify three separate features on a face using words, gestures or symbols on two occasions Be able to create a representation of a face •Using different media, one of which should include the use of ICT, with support create a representation of a face on three occasions Be able to take interest in portraits created by different artists •With support look and explore portraits by three  artists using different styles, identifying facial features</a:t>
                      </a:r>
                      <a:endParaRPr lang="en-GB" sz="95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r>
                        <a:rPr lang="en-GB" sz="950" b="1" kern="1200" dirty="0">
                          <a:solidFill>
                            <a:schemeClr val="dk1"/>
                          </a:solidFill>
                          <a:effectLst/>
                          <a:latin typeface="+mn-lt"/>
                          <a:ea typeface="+mn-ea"/>
                          <a:cs typeface="+mn-cs"/>
                        </a:rPr>
                        <a:t>KS4</a:t>
                      </a:r>
                      <a:r>
                        <a:rPr lang="en-GB" sz="950" kern="1200" dirty="0">
                          <a:solidFill>
                            <a:schemeClr val="dk1"/>
                          </a:solidFill>
                          <a:effectLst/>
                          <a:latin typeface="+mn-lt"/>
                          <a:ea typeface="+mn-ea"/>
                          <a:cs typeface="+mn-cs"/>
                        </a:rPr>
                        <a:t> </a:t>
                      </a:r>
                      <a:r>
                        <a:rPr lang="en-US" sz="1000" b="0" i="0" kern="1200" dirty="0">
                          <a:solidFill>
                            <a:schemeClr val="dk1"/>
                          </a:solidFill>
                          <a:effectLst/>
                          <a:latin typeface="+mn-lt"/>
                          <a:ea typeface="+mn-ea"/>
                          <a:cs typeface="+mn-cs"/>
                        </a:rPr>
                        <a:t>Nexus</a:t>
                      </a:r>
                      <a:r>
                        <a:rPr lang="en-GB" sz="950" kern="1200" dirty="0">
                          <a:solidFill>
                            <a:schemeClr val="dk1"/>
                          </a:solidFill>
                          <a:effectLst/>
                          <a:latin typeface="+mn-lt"/>
                          <a:ea typeface="+mn-ea"/>
                          <a:cs typeface="+mn-cs"/>
                        </a:rPr>
                        <a:t>– 6493 </a:t>
                      </a:r>
                      <a:r>
                        <a:rPr lang="en-GB" sz="950" dirty="0"/>
                        <a:t>Be able to explore different materials used to create a sculpture. • Explore at least three different materials to make a sculpture • Communicate key features of the different materials e.g., texture, strength Be able to create a simple structure. • Follow visual instructions to create a simple structure • Select materials to make a simple structure Be able to experience sculptures/sculptors in their local area. • Take part in a visit to a public sculpture and/or a sculptor's studio • Experience and explore the texture, shape and material of at least one real sculpture, e.g., carved wood, carved stone WTE 1 (10hrs)</a:t>
                      </a:r>
                      <a:endParaRPr lang="en-GB" sz="950" kern="1200" dirty="0">
                        <a:solidFill>
                          <a:schemeClr val="dk1"/>
                        </a:solidFill>
                        <a:effectLst/>
                        <a:latin typeface="+mn-lt"/>
                        <a:ea typeface="+mn-ea"/>
                        <a:cs typeface="+mn-cs"/>
                      </a:endParaRPr>
                    </a:p>
                    <a:p>
                      <a:r>
                        <a:rPr lang="en-GB" sz="950" b="1" kern="1200" dirty="0">
                          <a:solidFill>
                            <a:schemeClr val="dk1"/>
                          </a:solidFill>
                          <a:effectLst/>
                          <a:latin typeface="+mn-lt"/>
                          <a:ea typeface="+mn-ea"/>
                          <a:cs typeface="+mn-cs"/>
                        </a:rPr>
                        <a:t>Post 16 </a:t>
                      </a:r>
                      <a:r>
                        <a:rPr lang="en-GB" sz="1000" dirty="0">
                          <a:solidFill>
                            <a:schemeClr val="tx1"/>
                          </a:solidFill>
                        </a:rPr>
                        <a:t>Mosaic</a:t>
                      </a:r>
                      <a:r>
                        <a:rPr lang="en-GB" sz="950" b="1" kern="1200" dirty="0">
                          <a:solidFill>
                            <a:schemeClr val="dk1"/>
                          </a:solidFill>
                          <a:effectLst/>
                          <a:latin typeface="+mn-lt"/>
                          <a:ea typeface="+mn-ea"/>
                          <a:cs typeface="+mn-cs"/>
                        </a:rPr>
                        <a:t>-  1861</a:t>
                      </a:r>
                      <a:r>
                        <a:rPr lang="en-GB" sz="1000" dirty="0"/>
                        <a:t>Be able to state different aspects related to an event or topic. •state and explore 3 different aspects of an event or topic area e.g. Christmas: presents, food, decorations Be able to use different materials to create a piece of art work. •use at least two different materials to create 3 pieces of art work to display on a group collage Be able to display their art work as part of the group collage for others to appreciate. •display their completed art work within the group collage for others to see •take a photo of the finished collage</a:t>
                      </a:r>
                      <a:endParaRPr lang="en-GB" sz="95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lang="en-GB" sz="950" b="1" dirty="0"/>
                        <a:t>KS4</a:t>
                      </a:r>
                      <a:r>
                        <a:rPr lang="en-GB" sz="950" dirty="0"/>
                        <a:t> </a:t>
                      </a:r>
                      <a:r>
                        <a:rPr lang="en-US" sz="1000" b="0" i="0" kern="1200">
                          <a:solidFill>
                            <a:schemeClr val="dk1"/>
                          </a:solidFill>
                          <a:effectLst/>
                          <a:latin typeface="+mn-lt"/>
                          <a:ea typeface="+mn-ea"/>
                          <a:cs typeface="+mn-cs"/>
                        </a:rPr>
                        <a:t>Nexus</a:t>
                      </a:r>
                      <a:r>
                        <a:rPr lang="en-GB" sz="950"/>
                        <a:t>- </a:t>
                      </a:r>
                      <a:r>
                        <a:rPr lang="en-GB" sz="950" dirty="0"/>
                        <a:t>Know different textures in textiles • State at least 3 textiles that have different textures • State 1 thought about how these textures feel </a:t>
                      </a:r>
                      <a:r>
                        <a:rPr lang="en-GB" sz="950" dirty="0" err="1"/>
                        <a:t>i.e</a:t>
                      </a:r>
                      <a:r>
                        <a:rPr lang="en-GB" sz="950" dirty="0"/>
                        <a:t> soft, smooth, bumpy, cold etc Be able to use different fabrics to create a collage • Choose different pieces of fabric that could be used to make a collage • Using help if needed, make the collage ensuring at least 3 different textures are included.</a:t>
                      </a:r>
                    </a:p>
                    <a:p>
                      <a:r>
                        <a:rPr lang="en-GB" sz="950" b="1" kern="1200" dirty="0">
                          <a:solidFill>
                            <a:schemeClr val="dk1"/>
                          </a:solidFill>
                          <a:effectLst/>
                          <a:latin typeface="+mn-lt"/>
                          <a:ea typeface="+mn-ea"/>
                          <a:cs typeface="+mn-cs"/>
                        </a:rPr>
                        <a:t>Post 16 </a:t>
                      </a:r>
                      <a:r>
                        <a:rPr lang="en-GB" sz="1000" dirty="0">
                          <a:solidFill>
                            <a:schemeClr val="tx1"/>
                          </a:solidFill>
                        </a:rPr>
                        <a:t>Mosaic - </a:t>
                      </a:r>
                      <a:r>
                        <a:rPr lang="en-GB" sz="950" b="1" kern="1200" dirty="0">
                          <a:solidFill>
                            <a:schemeClr val="dk1"/>
                          </a:solidFill>
                          <a:effectLst/>
                          <a:latin typeface="+mn-lt"/>
                          <a:ea typeface="+mn-ea"/>
                          <a:cs typeface="+mn-cs"/>
                        </a:rPr>
                        <a:t> 5685 </a:t>
                      </a:r>
                      <a:r>
                        <a:rPr lang="en-GB" sz="1000" dirty="0"/>
                        <a:t>Be able to follow a simple verbal instruction in making a clay ornament. •Follow a simple verbal instruction in at least two different practical activities, </a:t>
                      </a:r>
                      <a:r>
                        <a:rPr lang="en-GB" sz="1000" dirty="0" err="1"/>
                        <a:t>e.g.rolling</a:t>
                      </a:r>
                      <a:r>
                        <a:rPr lang="en-GB" sz="1000" dirty="0"/>
                        <a:t>, using a cutter, painting, with appropriate guidance as required •Follow simple verbal instructions through a range of processes make a clay ornament.  Be able to make and communicate a design choice in making a clay ornament. •Communicate a choice of paint colour  •Communicate a choice of cutter or design Be able to identify a preferred activity in making a clay ornament. •Indicate a preference of activity in a making a clay ornament •Give a simple reason for preference with visual supports as required •Make a clay ornament and paint it; with support as required</a:t>
                      </a:r>
                      <a:endParaRPr lang="en-GB" sz="950" kern="1200" dirty="0">
                        <a:solidFill>
                          <a:schemeClr val="dk1"/>
                        </a:solidFill>
                        <a:effectLst/>
                        <a:latin typeface="+mn-lt"/>
                        <a:ea typeface="+mn-ea"/>
                        <a:cs typeface="+mn-c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4197914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E10AD-608A-2E44-1235-C3368E37BBC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9A77096-AE9C-20B5-CDA7-A4386F2393CC}"/>
              </a:ext>
            </a:extLst>
          </p:cNvPr>
          <p:cNvSpPr txBox="1">
            <a:spLocks/>
          </p:cNvSpPr>
          <p:nvPr/>
        </p:nvSpPr>
        <p:spPr>
          <a:xfrm>
            <a:off x="3684106" y="127753"/>
            <a:ext cx="8144099" cy="592489"/>
          </a:xfrm>
          <a:prstGeom prst="rect">
            <a:avLst/>
          </a:prstGeom>
        </p:spPr>
        <p:txBody>
          <a:bodyPr vert="horz" lIns="65314" tIns="32657" rIns="65314" bIns="32657" rtlCol="0" anchor="t">
            <a:normAutofit/>
          </a:bodyPr>
          <a:lstStyle>
            <a:lvl1pPr algn="ctr" defTabSz="1280160" rtl="0" eaLnBrk="1" latinLnBrk="0" hangingPunct="1">
              <a:lnSpc>
                <a:spcPct val="90000"/>
              </a:lnSpc>
              <a:spcBef>
                <a:spcPct val="0"/>
              </a:spcBef>
              <a:buNone/>
              <a:defRPr sz="8400" kern="1200">
                <a:solidFill>
                  <a:schemeClr val="tx1"/>
                </a:solidFill>
                <a:latin typeface="+mj-lt"/>
                <a:ea typeface="+mj-ea"/>
                <a:cs typeface="+mj-cs"/>
              </a:defRPr>
            </a:lvl1pPr>
          </a:lstStyle>
          <a:p>
            <a:r>
              <a:rPr lang="en-GB" sz="1600" b="1" spc="214" dirty="0">
                <a:solidFill>
                  <a:srgbClr val="4D4D4D"/>
                </a:solidFill>
                <a:latin typeface="+mn-lt"/>
              </a:rPr>
              <a:t>Expressive Arts SEQUENCE OF LEARNING </a:t>
            </a:r>
            <a:r>
              <a:rPr lang="en-GB" sz="1600" b="1" spc="214" dirty="0">
                <a:solidFill>
                  <a:srgbClr val="4D4D4D"/>
                </a:solidFill>
                <a:highlight>
                  <a:srgbClr val="FFFF00"/>
                </a:highlight>
                <a:latin typeface="+mn-lt"/>
              </a:rPr>
              <a:t> KS4 Mosaic LSC</a:t>
            </a:r>
          </a:p>
          <a:p>
            <a:r>
              <a:rPr lang="en-GB" sz="1600" b="1" spc="214" dirty="0">
                <a:solidFill>
                  <a:srgbClr val="4D4D4D"/>
                </a:solidFill>
                <a:latin typeface="+mn-lt"/>
              </a:rPr>
              <a:t>Year 1, 2 Art    2026-2028</a:t>
            </a:r>
            <a:endParaRPr lang="en-GB" sz="1800" b="1" spc="214" dirty="0">
              <a:solidFill>
                <a:srgbClr val="4D4D4D"/>
              </a:solidFill>
              <a:latin typeface="+mn-lt"/>
            </a:endParaRPr>
          </a:p>
        </p:txBody>
      </p:sp>
      <p:pic>
        <p:nvPicPr>
          <p:cNvPr id="21" name="Picture 20">
            <a:extLst>
              <a:ext uri="{FF2B5EF4-FFF2-40B4-BE49-F238E27FC236}">
                <a16:creationId xmlns:a16="http://schemas.microsoft.com/office/drawing/2014/main" id="{18CE03C7-7103-EB1A-7FB4-9741841EE7B0}"/>
              </a:ext>
            </a:extLst>
          </p:cNvPr>
          <p:cNvPicPr>
            <a:picLocks noChangeAspect="1"/>
          </p:cNvPicPr>
          <p:nvPr/>
        </p:nvPicPr>
        <p:blipFill>
          <a:blip r:embed="rId2"/>
          <a:stretch>
            <a:fillRect/>
          </a:stretch>
        </p:blipFill>
        <p:spPr>
          <a:xfrm>
            <a:off x="439228" y="185121"/>
            <a:ext cx="1681360" cy="460756"/>
          </a:xfrm>
          <a:prstGeom prst="rect">
            <a:avLst/>
          </a:prstGeom>
        </p:spPr>
      </p:pic>
      <p:pic>
        <p:nvPicPr>
          <p:cNvPr id="22" name="Picture 21">
            <a:extLst>
              <a:ext uri="{FF2B5EF4-FFF2-40B4-BE49-F238E27FC236}">
                <a16:creationId xmlns:a16="http://schemas.microsoft.com/office/drawing/2014/main" id="{50D656C9-8419-4083-2704-AEEC09EE40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2485" y="120472"/>
            <a:ext cx="1017826" cy="443758"/>
          </a:xfrm>
          <a:prstGeom prst="rect">
            <a:avLst/>
          </a:prstGeom>
        </p:spPr>
      </p:pic>
      <p:graphicFrame>
        <p:nvGraphicFramePr>
          <p:cNvPr id="2" name="Table 1">
            <a:extLst>
              <a:ext uri="{FF2B5EF4-FFF2-40B4-BE49-F238E27FC236}">
                <a16:creationId xmlns:a16="http://schemas.microsoft.com/office/drawing/2014/main" id="{85772983-FA35-7FDD-4D5C-03A57B78439F}"/>
              </a:ext>
            </a:extLst>
          </p:cNvPr>
          <p:cNvGraphicFramePr>
            <a:graphicFrameLocks noGrp="1"/>
          </p:cNvGraphicFramePr>
          <p:nvPr>
            <p:extLst>
              <p:ext uri="{D42A27DB-BD31-4B8C-83A1-F6EECF244321}">
                <p14:modId xmlns:p14="http://schemas.microsoft.com/office/powerpoint/2010/main" val="1853530713"/>
              </p:ext>
            </p:extLst>
          </p:nvPr>
        </p:nvGraphicFramePr>
        <p:xfrm>
          <a:off x="471948" y="794608"/>
          <a:ext cx="11149782" cy="5842611"/>
        </p:xfrm>
        <a:graphic>
          <a:graphicData uri="http://schemas.openxmlformats.org/drawingml/2006/table">
            <a:tbl>
              <a:tblPr firstRow="1" bandRow="1">
                <a:tableStyleId>{5C22544A-7EE6-4342-B048-85BDC9FD1C3A}</a:tableStyleId>
              </a:tblPr>
              <a:tblGrid>
                <a:gridCol w="5574891">
                  <a:extLst>
                    <a:ext uri="{9D8B030D-6E8A-4147-A177-3AD203B41FA5}">
                      <a16:colId xmlns:a16="http://schemas.microsoft.com/office/drawing/2014/main" val="1643026118"/>
                    </a:ext>
                  </a:extLst>
                </a:gridCol>
                <a:gridCol w="5574891">
                  <a:extLst>
                    <a:ext uri="{9D8B030D-6E8A-4147-A177-3AD203B41FA5}">
                      <a16:colId xmlns:a16="http://schemas.microsoft.com/office/drawing/2014/main" val="2893469364"/>
                    </a:ext>
                  </a:extLst>
                </a:gridCol>
              </a:tblGrid>
              <a:tr h="298442">
                <a:tc>
                  <a:txBody>
                    <a:bodyPr/>
                    <a:lstStyle/>
                    <a:p>
                      <a:pPr algn="ctr"/>
                      <a:r>
                        <a:rPr lang="en-GB" sz="1300" dirty="0">
                          <a:solidFill>
                            <a:schemeClr val="tx1"/>
                          </a:solidFill>
                        </a:rPr>
                        <a:t>Year 1   26-27</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300" dirty="0">
                          <a:solidFill>
                            <a:schemeClr val="tx1"/>
                          </a:solidFill>
                        </a:rPr>
                        <a:t>Year 2   27-28</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99429518"/>
                  </a:ext>
                </a:extLst>
              </a:tr>
              <a:tr h="230613">
                <a:tc gridSpan="2">
                  <a:txBody>
                    <a:bodyPr/>
                    <a:lstStyle/>
                    <a:p>
                      <a:pPr algn="ctr"/>
                      <a:r>
                        <a:rPr lang="en-GB" sz="1300" dirty="0">
                          <a:solidFill>
                            <a:schemeClr val="tx1"/>
                          </a:solidFill>
                        </a:rPr>
                        <a:t>Content</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957"/>
                  </a:ext>
                </a:extLst>
              </a:tr>
              <a:tr h="883237">
                <a:tc>
                  <a:txBody>
                    <a:bodyPr/>
                    <a:lstStyle/>
                    <a:p>
                      <a:pPr lvl="0">
                        <a:buNone/>
                      </a:pPr>
                      <a:r>
                        <a:rPr lang="en-GB" sz="1050" dirty="0">
                          <a:solidFill>
                            <a:schemeClr val="tx1"/>
                          </a:solidFill>
                        </a:rPr>
                        <a:t>KS4 Mosaic students experience art on a carousel with drama and music, with two half terms of each offer. </a:t>
                      </a:r>
                      <a:r>
                        <a:rPr lang="en-GB" sz="1050" b="0" i="0" u="none" strike="noStrike" noProof="0" dirty="0">
                          <a:solidFill>
                            <a:schemeClr val="tx1"/>
                          </a:solidFill>
                          <a:latin typeface="+mn-lt"/>
                        </a:rPr>
                        <a:t>Students will work towards one Life </a:t>
                      </a:r>
                      <a:r>
                        <a:rPr lang="en-GB" sz="1050" b="0" i="0" u="none" strike="noStrike" noProof="0" dirty="0" err="1">
                          <a:solidFill>
                            <a:schemeClr val="tx1"/>
                          </a:solidFill>
                          <a:latin typeface="+mn-lt"/>
                        </a:rPr>
                        <a:t>SKills</a:t>
                      </a:r>
                      <a:r>
                        <a:rPr lang="en-GB" sz="1050" b="0" i="0" u="none" strike="noStrike" noProof="0" dirty="0">
                          <a:solidFill>
                            <a:schemeClr val="tx1"/>
                          </a:solidFill>
                          <a:latin typeface="+mn-lt"/>
                        </a:rPr>
                        <a:t> Challenge per year to allow for a slower pace of learning.</a:t>
                      </a:r>
                      <a:endParaRPr lang="en-US" sz="1050" dirty="0"/>
                    </a:p>
                    <a:p>
                      <a:endParaRPr lang="en-GB" sz="1050" dirty="0">
                        <a:solidFill>
                          <a:schemeClr val="tx1"/>
                        </a:solidFill>
                      </a:endParaRPr>
                    </a:p>
                    <a:p>
                      <a:r>
                        <a:rPr lang="en-GB" sz="1050" dirty="0">
                          <a:solidFill>
                            <a:schemeClr val="tx1"/>
                          </a:solidFill>
                        </a:rPr>
                        <a:t>Yr 1</a:t>
                      </a:r>
                      <a:r>
                        <a:rPr lang="en-GB" sz="1050" b="0" i="0" u="none" strike="noStrike" noProof="0" dirty="0">
                          <a:solidFill>
                            <a:srgbClr val="000000"/>
                          </a:solidFill>
                          <a:latin typeface="Aptos"/>
                        </a:rPr>
                        <a:t> </a:t>
                      </a:r>
                      <a:r>
                        <a:rPr lang="en-GB" sz="1050" b="1" i="0" u="none" strike="noStrike" noProof="0" dirty="0">
                          <a:solidFill>
                            <a:srgbClr val="000000"/>
                          </a:solidFill>
                          <a:latin typeface="Aptos"/>
                        </a:rPr>
                        <a:t> Using recycled materials to create art 6501</a:t>
                      </a:r>
                    </a:p>
                    <a:p>
                      <a:pPr lvl="0">
                        <a:buNone/>
                      </a:pPr>
                      <a:r>
                        <a:rPr lang="en-GB" sz="1050" b="0" i="0" u="none" strike="noStrike" noProof="0" dirty="0">
                          <a:solidFill>
                            <a:srgbClr val="000000"/>
                          </a:solidFill>
                        </a:rPr>
                        <a:t>The learner will create artistic pieces through recycling materials.</a:t>
                      </a:r>
                    </a:p>
                    <a:p>
                      <a:pPr lvl="0">
                        <a:buNone/>
                      </a:pPr>
                      <a:endParaRPr lang="en-GB" sz="1050" b="0" i="0" u="none" strike="noStrike" noProof="0" dirty="0">
                        <a:solidFill>
                          <a:srgbClr val="000000"/>
                        </a:solidFill>
                      </a:endParaRPr>
                    </a:p>
                    <a:p>
                      <a:pPr marL="228600" lvl="0" indent="-228600">
                        <a:buAutoNum type="arabicParenR"/>
                      </a:pPr>
                      <a:r>
                        <a:rPr lang="en-GB" sz="1050" b="0" i="0" u="none" strike="noStrike" noProof="0" dirty="0">
                          <a:solidFill>
                            <a:schemeClr val="tx1"/>
                          </a:solidFill>
                          <a:latin typeface="Aptos"/>
                        </a:rPr>
                        <a:t>Recreate, Reuse, Reimagine</a:t>
                      </a:r>
                    </a:p>
                    <a:p>
                      <a:pPr marL="228600" lvl="0" indent="-228600">
                        <a:buAutoNum type="arabicParenR"/>
                      </a:pPr>
                      <a:r>
                        <a:rPr lang="en-GB" sz="1050" b="0" i="0" u="none" strike="noStrike" noProof="0" dirty="0">
                          <a:solidFill>
                            <a:schemeClr val="tx1"/>
                          </a:solidFill>
                          <a:latin typeface="Aptos"/>
                        </a:rPr>
                        <a:t>Food in Art: Pop, Sculpture &amp; Sweet Design</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lvl="0">
                        <a:buNone/>
                      </a:pPr>
                      <a:r>
                        <a:rPr lang="en-GB" sz="1050" b="0" i="0" u="none" strike="noStrike" noProof="0" dirty="0">
                          <a:solidFill>
                            <a:schemeClr val="tx1"/>
                          </a:solidFill>
                          <a:latin typeface="Aptos"/>
                        </a:rPr>
                        <a:t>KS4 Mosaic students experience art on a carousel with drama and music, with two half terms of each offer. Students will work towards one Life </a:t>
                      </a:r>
                      <a:r>
                        <a:rPr lang="en-GB" sz="1050" b="0" i="0" u="none" strike="noStrike" noProof="0" dirty="0" err="1">
                          <a:solidFill>
                            <a:schemeClr val="tx1"/>
                          </a:solidFill>
                          <a:latin typeface="Aptos"/>
                        </a:rPr>
                        <a:t>SKills</a:t>
                      </a:r>
                      <a:r>
                        <a:rPr lang="en-GB" sz="1050" b="0" i="0" u="none" strike="noStrike" noProof="0" dirty="0">
                          <a:solidFill>
                            <a:schemeClr val="tx1"/>
                          </a:solidFill>
                          <a:latin typeface="Aptos"/>
                        </a:rPr>
                        <a:t> Challenge per year </a:t>
                      </a:r>
                      <a:r>
                        <a:rPr lang="en-GB" sz="1050" b="0" i="0" u="none" strike="noStrike" noProof="0" dirty="0">
                          <a:solidFill>
                            <a:schemeClr val="tx1"/>
                          </a:solidFill>
                          <a:latin typeface="+mn-lt"/>
                        </a:rPr>
                        <a:t>to allow for a slower pace of learning.</a:t>
                      </a:r>
                      <a:r>
                        <a:rPr lang="en-GB" sz="1050" b="0" i="0" u="none" strike="noStrike" noProof="0" dirty="0">
                          <a:solidFill>
                            <a:schemeClr val="tx1"/>
                          </a:solidFill>
                          <a:latin typeface="Aptos"/>
                        </a:rPr>
                        <a:t>.</a:t>
                      </a:r>
                      <a:endParaRPr lang="en-US" sz="1050" dirty="0"/>
                    </a:p>
                    <a:p>
                      <a:pPr lvl="0">
                        <a:buNone/>
                      </a:pPr>
                      <a:endParaRPr lang="en-GB" sz="1050" b="0" i="0" u="none" strike="noStrike" noProof="0" dirty="0">
                        <a:solidFill>
                          <a:schemeClr val="tx1"/>
                        </a:solidFill>
                        <a:latin typeface="Aptos"/>
                      </a:endParaRPr>
                    </a:p>
                    <a:p>
                      <a:pPr lvl="0">
                        <a:buNone/>
                      </a:pPr>
                      <a:r>
                        <a:rPr lang="en-GB" sz="1050" b="0" i="0" u="none" strike="noStrike" noProof="0" dirty="0">
                          <a:solidFill>
                            <a:schemeClr val="tx1"/>
                          </a:solidFill>
                          <a:latin typeface="Aptos"/>
                        </a:rPr>
                        <a:t>Yr 2</a:t>
                      </a:r>
                      <a:r>
                        <a:rPr lang="en-GB" sz="1050" b="1" i="0" u="none" strike="noStrike" noProof="0" dirty="0">
                          <a:solidFill>
                            <a:schemeClr val="tx1"/>
                          </a:solidFill>
                          <a:latin typeface="Aptos"/>
                        </a:rPr>
                        <a:t> Experiencing art activities 2180</a:t>
                      </a:r>
                      <a:r>
                        <a:rPr lang="en-GB" sz="1050" b="0" i="0" u="none" strike="noStrike" noProof="0" dirty="0">
                          <a:solidFill>
                            <a:schemeClr val="tx1"/>
                          </a:solidFill>
                          <a:latin typeface="Aptos"/>
                        </a:rPr>
                        <a:t> </a:t>
                      </a:r>
                    </a:p>
                    <a:p>
                      <a:pPr lvl="0">
                        <a:buNone/>
                      </a:pPr>
                      <a:r>
                        <a:rPr lang="en-GB" sz="1050" b="0" i="0" u="none" strike="noStrike" noProof="0" dirty="0">
                          <a:solidFill>
                            <a:schemeClr val="tx1"/>
                          </a:solidFill>
                        </a:rPr>
                        <a:t>Learners will experience a range of equipment and styles of art.</a:t>
                      </a:r>
                    </a:p>
                    <a:p>
                      <a:pPr lvl="0">
                        <a:buNone/>
                      </a:pPr>
                      <a:endParaRPr lang="en-GB" sz="1050" b="0" i="0" u="none" strike="noStrike" noProof="0" dirty="0">
                        <a:solidFill>
                          <a:schemeClr val="tx1"/>
                        </a:solidFill>
                      </a:endParaRPr>
                    </a:p>
                    <a:p>
                      <a:pPr marL="228600" lvl="0" indent="-228600">
                        <a:buAutoNum type="arabicParenR"/>
                      </a:pPr>
                      <a:r>
                        <a:rPr lang="en-GB" sz="1050" b="0" i="0" u="none" strike="noStrike" noProof="0" dirty="0">
                          <a:solidFill>
                            <a:schemeClr val="tx1"/>
                          </a:solidFill>
                          <a:latin typeface="Aptos"/>
                        </a:rPr>
                        <a:t>Movement</a:t>
                      </a:r>
                      <a:endParaRPr lang="en-US" sz="1050" dirty="0"/>
                    </a:p>
                    <a:p>
                      <a:pPr marL="228600" lvl="0" indent="-228600">
                        <a:buAutoNum type="arabicParenR"/>
                      </a:pPr>
                      <a:r>
                        <a:rPr lang="en-GB" sz="1050" b="0" i="0" u="none" strike="noStrike" noProof="0" dirty="0">
                          <a:solidFill>
                            <a:schemeClr val="tx1"/>
                          </a:solidFill>
                          <a:latin typeface="Aptos"/>
                        </a:rPr>
                        <a:t>Identity</a:t>
                      </a:r>
                      <a:endParaRPr lang="en-US" sz="1050" dirty="0"/>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355652689"/>
                  </a:ext>
                </a:extLst>
              </a:tr>
              <a:tr h="217049">
                <a:tc gridSpan="2">
                  <a:txBody>
                    <a:bodyPr/>
                    <a:lstStyle/>
                    <a:p>
                      <a:pPr algn="ctr"/>
                      <a:r>
                        <a:rPr lang="en-GB" sz="1200" dirty="0">
                          <a:solidFill>
                            <a:schemeClr val="tx1"/>
                          </a:solidFill>
                        </a:rPr>
                        <a:t>Knowledge and Skills</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GB">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931349916"/>
                  </a:ext>
                </a:extLst>
              </a:tr>
              <a:tr h="3527047">
                <a:tc>
                  <a:txBody>
                    <a:bodyPr/>
                    <a:lstStyle/>
                    <a:p>
                      <a:pPr marL="0" lvl="0" indent="0">
                        <a:buNone/>
                      </a:pPr>
                      <a:r>
                        <a:rPr lang="en-US" sz="1000" b="0" i="0" u="none" strike="noStrike" kern="1200" noProof="0" dirty="0">
                          <a:solidFill>
                            <a:schemeClr val="dk1"/>
                          </a:solidFill>
                          <a:effectLst/>
                        </a:rPr>
                        <a:t>Pre-entry </a:t>
                      </a:r>
                      <a:r>
                        <a:rPr lang="en-US" sz="1000" b="0" i="0" u="none" strike="noStrike" kern="1200" noProof="0" dirty="0" err="1">
                          <a:solidFill>
                            <a:schemeClr val="dk1"/>
                          </a:solidFill>
                          <a:effectLst/>
                        </a:rPr>
                        <a:t>Lifeskills</a:t>
                      </a:r>
                      <a:r>
                        <a:rPr lang="en-US" sz="1000" b="0" i="0" u="none" strike="noStrike" kern="1200" noProof="0" dirty="0">
                          <a:solidFill>
                            <a:schemeClr val="dk1"/>
                          </a:solidFill>
                          <a:effectLst/>
                        </a:rPr>
                        <a:t> KS4</a:t>
                      </a:r>
                    </a:p>
                    <a:p>
                      <a:pPr marL="0" lvl="0" indent="0">
                        <a:buNone/>
                      </a:pPr>
                      <a:r>
                        <a:rPr lang="en-US" sz="1000" b="0" i="0" u="none" strike="noStrike" kern="1200" noProof="0" dirty="0">
                          <a:solidFill>
                            <a:schemeClr val="dk1"/>
                          </a:solidFill>
                          <a:effectLst/>
                        </a:rPr>
                        <a:t>Recreate, Reuse, Reimagine KS4 6501 learners can:</a:t>
                      </a:r>
                      <a:endParaRPr lang="en-US" sz="1000" dirty="0"/>
                    </a:p>
                    <a:p>
                      <a:pPr marL="171450" lvl="0" indent="-171450">
                        <a:buFont typeface="Arial"/>
                        <a:buChar char="•"/>
                      </a:pPr>
                      <a:r>
                        <a:rPr lang="en-US" sz="1000" b="0" i="0" u="none" strike="noStrike" kern="1200" noProof="0" dirty="0">
                          <a:solidFill>
                            <a:schemeClr val="dk1"/>
                          </a:solidFill>
                          <a:effectLst/>
                        </a:rPr>
                        <a:t>Explore at least three different types of recyclable materials</a:t>
                      </a:r>
                    </a:p>
                    <a:p>
                      <a:pPr marL="171450" lvl="0" indent="-171450">
                        <a:buFont typeface="Arial"/>
                        <a:buChar char="•"/>
                      </a:pPr>
                      <a:r>
                        <a:rPr lang="en-US" sz="1000" b="0" i="0" u="none" strike="noStrike" kern="1200" noProof="0" dirty="0">
                          <a:solidFill>
                            <a:schemeClr val="dk1"/>
                          </a:solidFill>
                          <a:effectLst/>
                          <a:latin typeface="Aptos"/>
                        </a:rPr>
                        <a:t>Explore making different forms of art using a range of recyclable materials </a:t>
                      </a:r>
                      <a:endParaRPr lang="en-US" sz="1000" b="0" i="0" u="none" strike="noStrike" kern="1200" noProof="0" dirty="0">
                        <a:solidFill>
                          <a:schemeClr val="dk1"/>
                        </a:solidFill>
                        <a:effectLst/>
                      </a:endParaRPr>
                    </a:p>
                    <a:p>
                      <a:pPr marL="171450" lvl="0" indent="-171450">
                        <a:buFont typeface="Arial"/>
                        <a:buChar char="•"/>
                      </a:pPr>
                      <a:r>
                        <a:rPr lang="en-US" sz="1000" b="0" i="0" u="none" strike="noStrike" kern="1200" noProof="0" dirty="0">
                          <a:solidFill>
                            <a:schemeClr val="dk1"/>
                          </a:solidFill>
                          <a:effectLst/>
                          <a:latin typeface="Aptos"/>
                        </a:rPr>
                        <a:t>Create at least two pieces of art work using recyclable materials</a:t>
                      </a:r>
                      <a:endParaRPr lang="en-US" sz="1000" b="0" i="0" u="none" strike="noStrike" kern="1200" noProof="0" dirty="0">
                        <a:solidFill>
                          <a:schemeClr val="dk1"/>
                        </a:solidFill>
                        <a:effectLst/>
                      </a:endParaRPr>
                    </a:p>
                    <a:p>
                      <a:pPr marL="171450" lvl="0" indent="-171450">
                        <a:buFont typeface="Arial"/>
                        <a:buChar char="•"/>
                      </a:pPr>
                      <a:endParaRPr lang="en-US" sz="1000" b="0" i="0" u="none" strike="noStrike" kern="1200" noProof="0" dirty="0">
                        <a:solidFill>
                          <a:schemeClr val="dk1"/>
                        </a:solidFill>
                        <a:effectLst/>
                        <a:latin typeface="Aptos"/>
                      </a:endParaRPr>
                    </a:p>
                    <a:p>
                      <a:pPr marL="0" lvl="0" indent="0">
                        <a:buNone/>
                      </a:pPr>
                      <a:r>
                        <a:rPr lang="en-US" sz="1000" b="0" i="0" u="none" strike="noStrike" kern="1200" noProof="0" dirty="0">
                          <a:solidFill>
                            <a:schemeClr val="dk1"/>
                          </a:solidFill>
                          <a:effectLst/>
                          <a:latin typeface="Aptos"/>
                        </a:rPr>
                        <a:t>Learners will:</a:t>
                      </a:r>
                    </a:p>
                    <a:p>
                      <a:pPr marL="171450" lvl="0" indent="-171450">
                        <a:buFont typeface="Arial"/>
                        <a:buChar char="•"/>
                      </a:pPr>
                      <a:r>
                        <a:rPr lang="en-GB" sz="1000" b="0" i="0" u="none" strike="noStrike" kern="1200" noProof="0" dirty="0">
                          <a:solidFill>
                            <a:srgbClr val="000000"/>
                          </a:solidFill>
                          <a:effectLst/>
                          <a:latin typeface="Aptos"/>
                        </a:rPr>
                        <a:t>Identify recyclable materials</a:t>
                      </a:r>
                      <a:endParaRPr lang="en-US" sz="1000" dirty="0"/>
                    </a:p>
                    <a:p>
                      <a:pPr marL="171450" lvl="0" indent="-171450">
                        <a:buFont typeface="Arial"/>
                        <a:buChar char="•"/>
                      </a:pPr>
                      <a:r>
                        <a:rPr lang="en-GB" sz="1000" b="0" i="0" u="none" strike="noStrike" kern="1200" noProof="0" dirty="0">
                          <a:solidFill>
                            <a:srgbClr val="000000"/>
                          </a:solidFill>
                          <a:effectLst/>
                          <a:latin typeface="Aptos"/>
                        </a:rPr>
                        <a:t>Safely use recycled materials to create art</a:t>
                      </a:r>
                      <a:endParaRPr lang="en-US" sz="1000" dirty="0"/>
                    </a:p>
                    <a:p>
                      <a:pPr marL="171450" lvl="0" indent="-171450">
                        <a:buFont typeface="Arial"/>
                        <a:buChar char="•"/>
                      </a:pPr>
                      <a:r>
                        <a:rPr lang="en-GB" sz="1000" b="0" i="0" u="none" strike="noStrike" kern="1200" noProof="0" dirty="0">
                          <a:solidFill>
                            <a:srgbClr val="000000"/>
                          </a:solidFill>
                          <a:effectLst/>
                          <a:latin typeface="Aptos"/>
                        </a:rPr>
                        <a:t>Experiment with construction techniques</a:t>
                      </a:r>
                      <a:endParaRPr lang="en-US" sz="1000" dirty="0"/>
                    </a:p>
                    <a:p>
                      <a:pPr marL="171450" lvl="0" indent="-171450">
                        <a:buFont typeface="Arial"/>
                        <a:buChar char="•"/>
                      </a:pPr>
                      <a:r>
                        <a:rPr lang="en-GB" sz="1000" b="0" i="0" u="none" strike="noStrike" kern="1200" noProof="0" dirty="0">
                          <a:solidFill>
                            <a:srgbClr val="000000"/>
                          </a:solidFill>
                          <a:effectLst/>
                          <a:latin typeface="Aptos"/>
                        </a:rPr>
                        <a:t>Work independently or as part of a team</a:t>
                      </a:r>
                      <a:endParaRPr lang="en-US" sz="1000" dirty="0"/>
                    </a:p>
                    <a:p>
                      <a:pPr marL="171450" lvl="0" indent="-171450">
                        <a:buFont typeface="Arial"/>
                        <a:buChar char="•"/>
                      </a:pPr>
                      <a:r>
                        <a:rPr lang="en-GB" sz="1000" b="0" i="0" u="none" strike="noStrike" kern="1200" noProof="0" dirty="0">
                          <a:solidFill>
                            <a:srgbClr val="000000"/>
                          </a:solidFill>
                          <a:effectLst/>
                          <a:latin typeface="Aptos"/>
                        </a:rPr>
                        <a:t>Reflect on environmental responsibility</a:t>
                      </a:r>
                      <a:endParaRPr lang="en-US" sz="1000" dirty="0"/>
                    </a:p>
                    <a:p>
                      <a:pPr marL="171450" lvl="0" indent="-171450">
                        <a:buFont typeface="Arial"/>
                        <a:buChar char="•"/>
                      </a:pPr>
                      <a:r>
                        <a:rPr lang="en-GB" sz="1000" b="0" i="0" u="none" strike="noStrike" kern="1200" noProof="0" dirty="0">
                          <a:solidFill>
                            <a:srgbClr val="000000"/>
                          </a:solidFill>
                          <a:effectLst/>
                          <a:latin typeface="Aptos"/>
                        </a:rPr>
                        <a:t>Develop planning and design skills</a:t>
                      </a:r>
                      <a:endParaRPr lang="en-US" sz="1000" dirty="0"/>
                    </a:p>
                    <a:p>
                      <a:pPr marL="171450" lvl="0" indent="-171450">
                        <a:buFont typeface="Arial"/>
                        <a:buChar char="•"/>
                      </a:pPr>
                      <a:endParaRPr lang="en-US" sz="1000" b="0" i="0" u="none" strike="noStrike" kern="1200" noProof="0" dirty="0">
                        <a:solidFill>
                          <a:schemeClr val="dk1"/>
                        </a:solidFill>
                        <a:effectLst/>
                      </a:endParaRPr>
                    </a:p>
                    <a:p>
                      <a:pPr marL="0" lvl="0" indent="0">
                        <a:buNone/>
                      </a:pPr>
                      <a:endParaRPr lang="en-US" sz="1000" b="0" i="0" u="none" strike="noStrike" kern="1200" noProof="0" dirty="0">
                        <a:solidFill>
                          <a:schemeClr val="dk1"/>
                        </a:solidFill>
                        <a:effectLst/>
                      </a:endParaRPr>
                    </a:p>
                    <a:p>
                      <a:pPr marL="0" lvl="0" indent="0">
                        <a:buNone/>
                      </a:pPr>
                      <a:r>
                        <a:rPr lang="en-US" sz="1000" b="0" i="0" u="none" strike="noStrike" kern="1200" noProof="0" dirty="0">
                          <a:solidFill>
                            <a:schemeClr val="dk1"/>
                          </a:solidFill>
                          <a:effectLst/>
                        </a:rPr>
                        <a:t>Food in art learners can:</a:t>
                      </a:r>
                    </a:p>
                    <a:p>
                      <a:pPr marL="171450" lvl="0" indent="-171450">
                        <a:buFont typeface="Arial"/>
                        <a:buChar char="•"/>
                      </a:pPr>
                      <a:r>
                        <a:rPr lang="en-GB" sz="1000" b="0" i="0" u="none" strike="noStrike" kern="1200" noProof="0" dirty="0">
                          <a:solidFill>
                            <a:srgbClr val="000000"/>
                          </a:solidFill>
                          <a:effectLst/>
                          <a:latin typeface="Aptos"/>
                        </a:rPr>
                        <a:t>Learn about artists who use food in their artwork</a:t>
                      </a:r>
                      <a:endParaRPr lang="en-US" sz="1000" b="0" i="0" u="none" strike="noStrike" kern="1200" noProof="0" dirty="0">
                        <a:solidFill>
                          <a:srgbClr val="000000"/>
                        </a:solidFill>
                        <a:effectLst/>
                        <a:latin typeface="Aptos"/>
                      </a:endParaRPr>
                    </a:p>
                    <a:p>
                      <a:pPr marL="171450" lvl="0" indent="-171450">
                        <a:buFont typeface="Arial"/>
                        <a:buChar char="•"/>
                      </a:pPr>
                      <a:r>
                        <a:rPr lang="en-GB" sz="1000" b="0" i="0" u="none" strike="noStrike" kern="1200" noProof="0" dirty="0">
                          <a:solidFill>
                            <a:srgbClr val="000000"/>
                          </a:solidFill>
                          <a:effectLst/>
                          <a:latin typeface="Aptos"/>
                        </a:rPr>
                        <a:t>Experiment with colour, scale and texture</a:t>
                      </a:r>
                      <a:endParaRPr lang="en-US" sz="1000" b="0" i="0" u="none" strike="noStrike" kern="1200" noProof="0" dirty="0">
                        <a:solidFill>
                          <a:srgbClr val="000000"/>
                        </a:solidFill>
                        <a:effectLst/>
                        <a:latin typeface="Aptos"/>
                      </a:endParaRPr>
                    </a:p>
                    <a:p>
                      <a:pPr marL="171450" lvl="0" indent="-171450">
                        <a:buFont typeface="Arial"/>
                        <a:buChar char="•"/>
                      </a:pPr>
                      <a:r>
                        <a:rPr lang="en-GB" sz="1000" b="0" i="0" u="none" strike="noStrike" kern="1200" noProof="0" dirty="0">
                          <a:solidFill>
                            <a:srgbClr val="000000"/>
                          </a:solidFill>
                          <a:effectLst/>
                          <a:latin typeface="Aptos"/>
                        </a:rPr>
                        <a:t>Create both 2D and 3D food artwork</a:t>
                      </a:r>
                      <a:endParaRPr lang="en-US" sz="1000" b="0" i="0" u="none" strike="noStrike" kern="1200" noProof="0" dirty="0">
                        <a:solidFill>
                          <a:srgbClr val="000000"/>
                        </a:solidFill>
                        <a:effectLst/>
                        <a:latin typeface="Aptos"/>
                      </a:endParaRPr>
                    </a:p>
                    <a:p>
                      <a:pPr marL="171450" lvl="0" indent="-171450">
                        <a:buFont typeface="Arial"/>
                        <a:buChar char="•"/>
                      </a:pPr>
                      <a:r>
                        <a:rPr lang="en-GB" sz="1000" b="0" i="0" u="none" strike="noStrike" kern="1200" noProof="0" dirty="0">
                          <a:solidFill>
                            <a:srgbClr val="000000"/>
                          </a:solidFill>
                          <a:effectLst/>
                          <a:latin typeface="Aptos"/>
                        </a:rPr>
                        <a:t>Develop observational and creative skills</a:t>
                      </a:r>
                      <a:endParaRPr lang="en-US" sz="1000" b="0" i="0" u="none" strike="noStrike" kern="1200" noProof="0" dirty="0">
                        <a:solidFill>
                          <a:srgbClr val="000000"/>
                        </a:solidFill>
                        <a:effectLst/>
                        <a:latin typeface="Aptos"/>
                      </a:endParaRPr>
                    </a:p>
                    <a:p>
                      <a:pPr marL="171450" lvl="0" indent="-171450">
                        <a:buFont typeface="Arial"/>
                        <a:buChar char="•"/>
                      </a:pPr>
                      <a:r>
                        <a:rPr lang="en-GB" sz="1000" b="0" i="0" u="none" strike="noStrike" kern="1200" noProof="0" dirty="0">
                          <a:solidFill>
                            <a:srgbClr val="000000"/>
                          </a:solidFill>
                          <a:effectLst/>
                          <a:latin typeface="Aptos"/>
                        </a:rPr>
                        <a:t>Explore how art connects to everyday life</a:t>
                      </a:r>
                      <a:endParaRPr lang="en-US" sz="1000" b="0" i="0" u="none" strike="noStrike" kern="1200" noProof="0" dirty="0">
                        <a:solidFill>
                          <a:srgbClr val="000000"/>
                        </a:solidFill>
                        <a:effectLst/>
                        <a:latin typeface="Apto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lvl="0">
                        <a:buNone/>
                      </a:pPr>
                      <a:r>
                        <a:rPr lang="en-GB" sz="1050" b="0" i="0" u="none" strike="noStrike" kern="1200" noProof="0" dirty="0">
                          <a:solidFill>
                            <a:schemeClr val="tx1"/>
                          </a:solidFill>
                          <a:effectLst/>
                          <a:latin typeface="Aptos"/>
                        </a:rPr>
                        <a:t>Pre-entry </a:t>
                      </a:r>
                      <a:r>
                        <a:rPr lang="en-GB" sz="1050" b="0" i="0" u="none" strike="noStrike" kern="1200" noProof="0" dirty="0" err="1">
                          <a:solidFill>
                            <a:schemeClr val="tx1"/>
                          </a:solidFill>
                          <a:effectLst/>
                          <a:latin typeface="Aptos"/>
                        </a:rPr>
                        <a:t>Lifeskills</a:t>
                      </a:r>
                      <a:r>
                        <a:rPr lang="en-GB" sz="1050" b="0" i="0" u="none" strike="noStrike" kern="1200" noProof="0" dirty="0">
                          <a:solidFill>
                            <a:schemeClr val="tx1"/>
                          </a:solidFill>
                          <a:effectLst/>
                          <a:latin typeface="Aptos"/>
                        </a:rPr>
                        <a:t> KS4</a:t>
                      </a:r>
                      <a:endParaRPr lang="en-US" sz="1050" b="0" i="0" u="none" strike="noStrike" kern="1200" noProof="0" dirty="0">
                        <a:solidFill>
                          <a:srgbClr val="000000"/>
                        </a:solidFill>
                        <a:effectLst/>
                        <a:latin typeface="Aptos"/>
                      </a:endParaRPr>
                    </a:p>
                    <a:p>
                      <a:pPr lvl="0">
                        <a:buNone/>
                      </a:pPr>
                      <a:r>
                        <a:rPr lang="en-GB" sz="1050" b="0" i="0" u="none" strike="noStrike" kern="1200" noProof="0" dirty="0">
                          <a:solidFill>
                            <a:schemeClr val="tx1"/>
                          </a:solidFill>
                          <a:effectLst/>
                          <a:latin typeface="Aptos"/>
                        </a:rPr>
                        <a:t>KS4 2180 Th</a:t>
                      </a:r>
                      <a:r>
                        <a:rPr lang="en-US" sz="1050" b="0" i="0" u="none" strike="noStrike" kern="1200" noProof="0" dirty="0">
                          <a:solidFill>
                            <a:schemeClr val="dk1"/>
                          </a:solidFill>
                          <a:effectLst/>
                          <a:latin typeface="Aptos"/>
                        </a:rPr>
                        <a:t>e learner can:</a:t>
                      </a:r>
                      <a:endParaRPr lang="en-US" sz="1050" b="0" i="0" u="none" strike="noStrike" kern="1200" noProof="0" dirty="0">
                        <a:solidFill>
                          <a:srgbClr val="000000"/>
                        </a:solidFill>
                        <a:effectLst/>
                        <a:latin typeface="Aptos"/>
                      </a:endParaRPr>
                    </a:p>
                    <a:p>
                      <a:pPr marL="171450" lvl="0" indent="-171450">
                        <a:buClr>
                          <a:srgbClr val="000000"/>
                        </a:buClr>
                        <a:buFont typeface="Arial"/>
                        <a:buChar char="•"/>
                      </a:pPr>
                      <a:r>
                        <a:rPr lang="en-US" sz="1050" b="0" i="0" u="none" strike="noStrike" kern="1200" noProof="0" dirty="0">
                          <a:solidFill>
                            <a:schemeClr val="dk1"/>
                          </a:solidFill>
                          <a:effectLst/>
                          <a:latin typeface="Aptos"/>
                        </a:rPr>
                        <a:t>Explore the sensory qualities of artwork</a:t>
                      </a:r>
                      <a:endParaRPr lang="en-US" sz="1050" b="0" i="0" u="none" strike="noStrike" kern="1200" noProof="0" dirty="0">
                        <a:solidFill>
                          <a:srgbClr val="000000"/>
                        </a:solidFill>
                        <a:effectLst/>
                        <a:latin typeface="Aptos"/>
                      </a:endParaRPr>
                    </a:p>
                    <a:p>
                      <a:pPr marL="171450" lvl="0" indent="-171450">
                        <a:buClr>
                          <a:srgbClr val="000000"/>
                        </a:buClr>
                        <a:buFont typeface="Arial"/>
                        <a:buChar char="•"/>
                      </a:pPr>
                      <a:r>
                        <a:rPr lang="en-US" sz="1050" b="0" i="0" u="none" strike="noStrike" kern="1200" noProof="0" dirty="0">
                          <a:solidFill>
                            <a:schemeClr val="dk1"/>
                          </a:solidFill>
                          <a:effectLst/>
                          <a:latin typeface="Aptos"/>
                        </a:rPr>
                        <a:t>Accept support to try different art techniques and equipment</a:t>
                      </a:r>
                      <a:endParaRPr lang="en-US" sz="1050" b="0" i="0" u="none" strike="noStrike" kern="1200" noProof="0" dirty="0">
                        <a:solidFill>
                          <a:srgbClr val="000000"/>
                        </a:solidFill>
                        <a:effectLst/>
                        <a:latin typeface="Aptos"/>
                      </a:endParaRPr>
                    </a:p>
                    <a:p>
                      <a:pPr marL="171450" lvl="0" indent="-171450">
                        <a:buClr>
                          <a:srgbClr val="000000"/>
                        </a:buClr>
                        <a:buFont typeface="Arial"/>
                        <a:buChar char="•"/>
                      </a:pPr>
                      <a:r>
                        <a:rPr lang="en-US" sz="1050" b="0" i="0" u="none" strike="noStrike" kern="1200" noProof="0" dirty="0">
                          <a:solidFill>
                            <a:schemeClr val="dk1"/>
                          </a:solidFill>
                          <a:effectLst/>
                          <a:latin typeface="Aptos"/>
                        </a:rPr>
                        <a:t>Select a piece of equipment to create own artwork</a:t>
                      </a:r>
                      <a:endParaRPr lang="en-US" sz="1050" b="0" i="0" u="none" strike="noStrike" kern="1200" noProof="0" dirty="0">
                        <a:solidFill>
                          <a:srgbClr val="000000"/>
                        </a:solidFill>
                        <a:effectLst/>
                        <a:latin typeface="Aptos"/>
                      </a:endParaRPr>
                    </a:p>
                    <a:p>
                      <a:pPr marL="171450" lvl="0" indent="-171450">
                        <a:buClr>
                          <a:srgbClr val="000000"/>
                        </a:buClr>
                        <a:buFont typeface="Arial"/>
                        <a:buChar char="•"/>
                      </a:pPr>
                      <a:r>
                        <a:rPr lang="en-US" sz="1050" b="0" i="0" u="none" strike="noStrike" kern="1200" noProof="0" dirty="0">
                          <a:solidFill>
                            <a:schemeClr val="dk1"/>
                          </a:solidFill>
                          <a:effectLst/>
                          <a:latin typeface="Aptos"/>
                        </a:rPr>
                        <a:t>Accept support to create own piece of artwork</a:t>
                      </a:r>
                    </a:p>
                    <a:p>
                      <a:pPr marL="171450" lvl="0" indent="-171450">
                        <a:buClr>
                          <a:srgbClr val="000000"/>
                        </a:buClr>
                        <a:buFont typeface="Arial"/>
                        <a:buChar char="•"/>
                      </a:pPr>
                      <a:endParaRPr lang="en-US" sz="1050" b="0" i="0" u="none" strike="noStrike" kern="1200" noProof="0" dirty="0">
                        <a:solidFill>
                          <a:schemeClr val="dk1"/>
                        </a:solidFill>
                        <a:effectLst/>
                        <a:latin typeface="Aptos"/>
                      </a:endParaRPr>
                    </a:p>
                    <a:p>
                      <a:pPr marL="0" lvl="0" indent="0">
                        <a:buClr>
                          <a:srgbClr val="000000"/>
                        </a:buClr>
                        <a:buNone/>
                      </a:pPr>
                      <a:r>
                        <a:rPr lang="en-US" sz="1050" b="0" i="0" u="none" strike="noStrike" kern="1200" noProof="0" dirty="0">
                          <a:solidFill>
                            <a:schemeClr val="dk1"/>
                          </a:solidFill>
                          <a:effectLst/>
                          <a:latin typeface="Aptos"/>
                        </a:rPr>
                        <a:t>Learners will:</a:t>
                      </a:r>
                    </a:p>
                    <a:p>
                      <a:pPr marL="171450" lvl="0" indent="-171450">
                        <a:buFont typeface="Arial"/>
                        <a:buChar char="•"/>
                      </a:pPr>
                      <a:r>
                        <a:rPr lang="en-US" sz="1050" b="0" i="0" u="none" strike="noStrike" kern="1200" noProof="0" dirty="0">
                          <a:solidFill>
                            <a:schemeClr val="dk1"/>
                          </a:solidFill>
                          <a:effectLst/>
                          <a:latin typeface="Aptos"/>
                        </a:rPr>
                        <a:t>Understand t</a:t>
                      </a:r>
                      <a:r>
                        <a:rPr lang="en-US" sz="1050" b="0" i="0" u="none" strike="noStrike" kern="1200" noProof="0" dirty="0">
                          <a:solidFill>
                            <a:schemeClr val="dk1"/>
                          </a:solidFill>
                          <a:effectLst/>
                        </a:rPr>
                        <a:t>hat artists use different techniques to create artwork</a:t>
                      </a:r>
                    </a:p>
                    <a:p>
                      <a:pPr marL="171450" lvl="0" indent="-171450">
                        <a:buFont typeface="Arial"/>
                        <a:buChar char="•"/>
                      </a:pPr>
                      <a:r>
                        <a:rPr lang="en-US" sz="1050" b="0" i="0" u="none" strike="noStrike" kern="1200" noProof="0" dirty="0">
                          <a:solidFill>
                            <a:schemeClr val="dk1"/>
                          </a:solidFill>
                          <a:effectLst/>
                        </a:rPr>
                        <a:t>Understand t</a:t>
                      </a:r>
                      <a:r>
                        <a:rPr lang="en-US" sz="1050" b="0" i="0" u="none" strike="noStrike" kern="1200" noProof="0" dirty="0">
                          <a:solidFill>
                            <a:schemeClr val="dk1"/>
                          </a:solidFill>
                          <a:effectLst/>
                          <a:latin typeface="Aptos"/>
                        </a:rPr>
                        <a:t>hat equipment and materials can be used in different ways to create effects</a:t>
                      </a:r>
                      <a:endParaRPr lang="en-US" sz="1050" b="0" i="0" u="none" strike="noStrike" kern="1200" noProof="0" dirty="0">
                        <a:solidFill>
                          <a:schemeClr val="dk1"/>
                        </a:solidFill>
                        <a:effectLst/>
                      </a:endParaRPr>
                    </a:p>
                    <a:p>
                      <a:pPr marL="171450" lvl="0" indent="-171450">
                        <a:buFont typeface="Arial"/>
                        <a:buChar char="•"/>
                      </a:pPr>
                      <a:r>
                        <a:rPr lang="en-US" sz="1050" b="0" i="0" u="none" strike="noStrike" kern="1200" noProof="0" dirty="0">
                          <a:solidFill>
                            <a:schemeClr val="dk1"/>
                          </a:solidFill>
                          <a:effectLst/>
                        </a:rPr>
                        <a:t>Explore different styles of art based on the works of Jackson Pollock and Vincent Van Gogh</a:t>
                      </a:r>
                    </a:p>
                    <a:p>
                      <a:pPr marL="171450" lvl="0" indent="-171450">
                        <a:buFont typeface="Arial"/>
                        <a:buChar char="•"/>
                      </a:pPr>
                      <a:r>
                        <a:rPr lang="en-US" sz="1050" b="0" i="0" u="none" strike="noStrike" kern="1200" noProof="0" dirty="0">
                          <a:solidFill>
                            <a:schemeClr val="dk1"/>
                          </a:solidFill>
                          <a:effectLst/>
                          <a:latin typeface="Aptos"/>
                        </a:rPr>
                        <a:t>Follow artist inspiration to produce their own artwork</a:t>
                      </a:r>
                    </a:p>
                    <a:p>
                      <a:pPr marL="171450" lvl="0" indent="-171450">
                        <a:buFont typeface="Arial"/>
                        <a:buChar char="•"/>
                      </a:pPr>
                      <a:endParaRPr lang="en-US" sz="1050" b="0" i="0" u="none" strike="noStrike" kern="1200" noProof="0" dirty="0">
                        <a:solidFill>
                          <a:schemeClr val="dk1"/>
                        </a:solidFill>
                        <a:effectLst/>
                        <a:latin typeface="Aptos"/>
                      </a:endParaRPr>
                    </a:p>
                    <a:p>
                      <a:pPr marL="0" lvl="0" indent="0">
                        <a:buNone/>
                      </a:pPr>
                      <a:endParaRPr lang="en-US" sz="1050" b="0" i="0" u="none" strike="noStrike" kern="1200" noProof="0" dirty="0">
                        <a:solidFill>
                          <a:schemeClr val="dk1"/>
                        </a:solidFill>
                        <a:effectLst/>
                        <a:latin typeface="Aptos"/>
                      </a:endParaRPr>
                    </a:p>
                    <a:p>
                      <a:pPr marL="0" lvl="0" indent="0">
                        <a:buNone/>
                      </a:pPr>
                      <a:r>
                        <a:rPr lang="en-US" sz="1050" b="0" i="0" u="none" strike="noStrike" kern="1200" noProof="0" dirty="0">
                          <a:solidFill>
                            <a:schemeClr val="dk1"/>
                          </a:solidFill>
                          <a:effectLst/>
                          <a:latin typeface="Aptos"/>
                        </a:rPr>
                        <a:t>Identity in art learners will:</a:t>
                      </a:r>
                    </a:p>
                    <a:p>
                      <a:pPr marL="0" lvl="0" indent="0">
                        <a:buNone/>
                      </a:pPr>
                      <a:r>
                        <a:rPr lang="en-GB" sz="1050" b="0" i="0" u="none" strike="noStrike" kern="1200" noProof="0" dirty="0">
                          <a:solidFill>
                            <a:srgbClr val="000000"/>
                          </a:solidFill>
                          <a:effectLst/>
                          <a:latin typeface="Aptos"/>
                        </a:rPr>
                        <a:t>Explore different art materials and techniques</a:t>
                      </a:r>
                      <a:endParaRPr lang="en-US" sz="1050" b="0" i="0" u="none" strike="noStrike" kern="1200" noProof="0" dirty="0">
                        <a:solidFill>
                          <a:schemeClr val="dk1"/>
                        </a:solidFill>
                        <a:effectLst/>
                        <a:latin typeface="Aptos"/>
                      </a:endParaRPr>
                    </a:p>
                    <a:p>
                      <a:pPr marL="0" lvl="0" indent="0">
                        <a:buNone/>
                      </a:pPr>
                      <a:r>
                        <a:rPr lang="en-GB" sz="1050" b="0" i="0" u="none" strike="noStrike" kern="1200" noProof="0" dirty="0">
                          <a:solidFill>
                            <a:srgbClr val="000000"/>
                          </a:solidFill>
                          <a:effectLst/>
                          <a:latin typeface="Aptos"/>
                        </a:rPr>
                        <a:t>Create artwork representing themselves</a:t>
                      </a:r>
                      <a:endParaRPr lang="en-US" sz="1050" b="0" i="0" u="none" strike="noStrike" kern="1200" noProof="0" dirty="0">
                        <a:solidFill>
                          <a:schemeClr val="dk1"/>
                        </a:solidFill>
                        <a:effectLst/>
                        <a:latin typeface="Aptos"/>
                      </a:endParaRPr>
                    </a:p>
                    <a:p>
                      <a:pPr marL="0" lvl="0" indent="0">
                        <a:buNone/>
                      </a:pPr>
                      <a:r>
                        <a:rPr lang="en-GB" sz="1050" b="0" i="0" u="none" strike="noStrike" kern="1200" noProof="0" dirty="0">
                          <a:solidFill>
                            <a:srgbClr val="000000"/>
                          </a:solidFill>
                          <a:effectLst/>
                          <a:latin typeface="Aptos"/>
                        </a:rPr>
                        <a:t>Experiment with colour, texture and pattern</a:t>
                      </a:r>
                      <a:endParaRPr lang="en-US" sz="1050" b="0" i="0" u="none" strike="noStrike" kern="1200" noProof="0" dirty="0">
                        <a:solidFill>
                          <a:schemeClr val="dk1"/>
                        </a:solidFill>
                        <a:effectLst/>
                        <a:latin typeface="Aptos"/>
                      </a:endParaRPr>
                    </a:p>
                    <a:p>
                      <a:pPr marL="0" lvl="0" indent="0">
                        <a:buNone/>
                      </a:pPr>
                      <a:r>
                        <a:rPr lang="en-GB" sz="1050" b="0" i="0" u="none" strike="noStrike" kern="1200" noProof="0" dirty="0">
                          <a:solidFill>
                            <a:srgbClr val="000000"/>
                          </a:solidFill>
                          <a:effectLst/>
                          <a:latin typeface="Aptos"/>
                        </a:rPr>
                        <a:t>Express feelings, interests and personality through art</a:t>
                      </a:r>
                      <a:endParaRPr lang="en-US" sz="1050" b="0" i="0" u="none" strike="noStrike" kern="1200" noProof="0" dirty="0">
                        <a:solidFill>
                          <a:schemeClr val="dk1"/>
                        </a:solidFill>
                        <a:effectLst/>
                        <a:latin typeface="Aptos"/>
                      </a:endParaRPr>
                    </a:p>
                    <a:p>
                      <a:pPr marL="0" lvl="0" indent="0">
                        <a:buNone/>
                      </a:pPr>
                      <a:r>
                        <a:rPr lang="en-GB" sz="1050" b="0" i="0" u="none" strike="noStrike" kern="1200" noProof="0" dirty="0">
                          <a:solidFill>
                            <a:srgbClr val="000000"/>
                          </a:solidFill>
                          <a:effectLst/>
                          <a:latin typeface="Aptos"/>
                        </a:rPr>
                        <a:t>Develop independence and creative decision making</a:t>
                      </a:r>
                      <a:endParaRPr lang="en-US" sz="1050" b="0" i="0" u="none" strike="noStrike" kern="1200" noProof="0" dirty="0">
                        <a:solidFill>
                          <a:schemeClr val="dk1"/>
                        </a:solidFill>
                        <a:effectLst/>
                        <a:latin typeface="Aptos"/>
                      </a:endParaRP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8155368"/>
                  </a:ext>
                </a:extLst>
              </a:tr>
            </a:tbl>
          </a:graphicData>
        </a:graphic>
      </p:graphicFrame>
    </p:spTree>
    <p:extLst>
      <p:ext uri="{BB962C8B-B14F-4D97-AF65-F5344CB8AC3E}">
        <p14:creationId xmlns:p14="http://schemas.microsoft.com/office/powerpoint/2010/main" val="1070146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738</TotalTime>
  <Words>7231</Words>
  <Application>Microsoft Office PowerPoint</Application>
  <PresentationFormat>Widescreen</PresentationFormat>
  <Paragraphs>590</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Aptos Display</vt:lpstr>
      <vt:lpstr>Arial</vt:lpstr>
      <vt:lpstr>Arial Black</vt:lpstr>
      <vt:lpstr>Calibri</vt:lpstr>
      <vt:lpstr>Dosis</vt:lpstr>
      <vt:lpstr>Segoe UI</vt:lpstr>
      <vt:lpstr>Office Theme</vt:lpstr>
      <vt:lpstr>PowerPoint Presentation</vt:lpstr>
      <vt:lpstr>PowerPoint Presentation</vt:lpstr>
      <vt:lpstr>Expressive Arts PATHWAYS </vt:lpstr>
      <vt:lpstr>PowerPoint Presentation</vt:lpstr>
      <vt:lpstr>PowerPoint Presentation</vt:lpstr>
      <vt:lpstr>PowerPoint Presentation</vt:lpstr>
      <vt:lpstr>KS3 Art Assessment</vt:lpstr>
      <vt:lpstr>KS3 Mosaic and Nexus Assessment Grid</vt:lpstr>
      <vt:lpstr>PowerPoint Presentation</vt:lpstr>
      <vt:lpstr>PowerPoint Presentation</vt:lpstr>
      <vt:lpstr>PowerPoint Presentation</vt:lpstr>
      <vt:lpstr>PowerPoint Presentation</vt:lpstr>
      <vt:lpstr>Assessment KS4 Art – WJEC E2/E3 units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Wendy Skelton (Fountains High School)</dc:creator>
  <cp:lastModifiedBy>Wendy Skelton (Fountains High School)</cp:lastModifiedBy>
  <cp:revision>151</cp:revision>
  <dcterms:created xsi:type="dcterms:W3CDTF">2026-01-28T09:32:27Z</dcterms:created>
  <dcterms:modified xsi:type="dcterms:W3CDTF">2026-09-16T11:07:52Z</dcterms:modified>
</cp:coreProperties>
</file>