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9939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Graduated response and APDR at Fountains High School. Every pupil has an EHCP. Levels 1 to 4 show increasing intensity of support; the APDR cycle runs at every level. Short-term targets broken down from EHCP outcomes are taught in daily Focused Learning sessions, recorded on Arbor each half term and reviewed annually at the EHCP review.</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are drawn from the school’s Meeting the Needs document and SEND Information Report, grouped by the four broad areas of need in the SEND Code of Practice. The placement of each example at a level should be checked against current practice.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from the SEND Information Report: targets are monitored through Focused Learning sessions and recorded on Arbor each half term, reviewed annually at the EHCP review, overseen by the SENCo and SLT, and moderated internally and with other Staffordshire special schools and Esteem MAT schools.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Eyebrow"/>
          <p:cNvSpPr txBox="1"/>
          <p:nvPr/>
        </p:nvSpPr>
        <p:spPr>
          <a:xfrm>
            <a:off x="457200" y="347472"/>
            <a:ext cx="6400800" cy="274320"/>
          </a:xfrm>
          <a:prstGeom prst="rect">
            <a:avLst/>
          </a:prstGeom>
          <a:noFill/>
          <a:ln/>
        </p:spPr>
        <p:txBody>
          <a:bodyPr wrap="square" lIns="0" tIns="0" rIns="0" bIns="0" rtlCol="0" anchor="ctr"/>
          <a:lstStyle/>
          <a:p>
            <a:pPr marL="0" indent="0">
              <a:buNone/>
            </a:pPr>
            <a:r>
              <a:rPr lang="en-US" sz="1200" b="1" kern="0" spc="300" dirty="0">
                <a:solidFill>
                  <a:srgbClr val="00759A"/>
                </a:solidFill>
              </a:rPr>
              <a:t>ASSESS · PLAN · DO · REVIEW</a:t>
            </a:r>
            <a:endParaRPr lang="en-US" sz="1200" dirty="0"/>
          </a:p>
        </p:txBody>
      </p:sp>
      <p:sp>
        <p:nvSpPr>
          <p:cNvPr id="3" name="Title"/>
          <p:cNvSpPr txBox="1"/>
          <p:nvPr/>
        </p:nvSpPr>
        <p:spPr>
          <a:xfrm>
            <a:off x="457200" y="621792"/>
            <a:ext cx="7772400" cy="640080"/>
          </a:xfrm>
          <a:prstGeom prst="rect">
            <a:avLst/>
          </a:prstGeom>
          <a:noFill/>
          <a:ln/>
        </p:spPr>
        <p:txBody>
          <a:bodyPr wrap="square" lIns="0" tIns="0" rIns="0" bIns="0" rtlCol="0" anchor="ctr"/>
          <a:lstStyle/>
          <a:p>
            <a:pPr marL="0" indent="0">
              <a:buNone/>
            </a:pPr>
            <a:r>
              <a:rPr lang="en-US" sz="3800" b="1" dirty="0">
                <a:solidFill>
                  <a:srgbClr val="2B2B2A"/>
                </a:solidFill>
              </a:rPr>
              <a:t>Our Graduated Response</a:t>
            </a:r>
            <a:endParaRPr lang="en-US" sz="3800" dirty="0"/>
          </a:p>
        </p:txBody>
      </p:sp>
      <p:pic>
        <p:nvPicPr>
          <p:cNvPr id="4" name="Logo" descr="Fountains High School: Kind hearts, wise minds, brave souls"/>
          <p:cNvPicPr>
            <a:picLocks noChangeAspect="1"/>
          </p:cNvPicPr>
          <p:nvPr/>
        </p:nvPicPr>
        <p:blipFill>
          <a:blip r:embed="rId3"/>
          <a:stretch>
            <a:fillRect/>
          </a:stretch>
        </p:blipFill>
        <p:spPr>
          <a:xfrm>
            <a:off x="9357055" y="347472"/>
            <a:ext cx="2377440" cy="905256"/>
          </a:xfrm>
          <a:prstGeom prst="rect">
            <a:avLst/>
          </a:prstGeom>
        </p:spPr>
      </p:pic>
      <p:sp>
        <p:nvSpPr>
          <p:cNvPr id="5" name="Intro"/>
          <p:cNvSpPr txBox="1"/>
          <p:nvPr/>
        </p:nvSpPr>
        <p:spPr>
          <a:xfrm>
            <a:off x="457200" y="1371600"/>
            <a:ext cx="8595360" cy="566928"/>
          </a:xfrm>
          <a:prstGeom prst="rect">
            <a:avLst/>
          </a:prstGeom>
          <a:noFill/>
          <a:ln/>
        </p:spPr>
        <p:txBody>
          <a:bodyPr wrap="square" lIns="0" tIns="0" rIns="0" bIns="0" rtlCol="0" anchor="t"/>
          <a:lstStyle/>
          <a:p>
            <a:pPr marL="0" indent="0">
              <a:buNone/>
            </a:pPr>
            <a:r>
              <a:rPr lang="en-US" sz="1400" dirty="0">
                <a:solidFill>
                  <a:srgbClr val="575756"/>
                </a:solidFill>
              </a:rPr>
              <a:t>As a special school, our graduated response is not a route to an EHCP assessment. It builds layers of support around each pupil’s EHCP, and every level is reviewed through a continuous Assess, Plan, Do, Review cycle.</a:t>
            </a:r>
            <a:endParaRPr lang="en-US" sz="1400" dirty="0"/>
          </a:p>
        </p:txBody>
      </p:sp>
      <p:sp>
        <p:nvSpPr>
          <p:cNvPr id="6" name="Support label"/>
          <p:cNvSpPr txBox="1"/>
          <p:nvPr/>
        </p:nvSpPr>
        <p:spPr>
          <a:xfrm>
            <a:off x="457200" y="2148840"/>
            <a:ext cx="2651760" cy="292608"/>
          </a:xfrm>
          <a:prstGeom prst="rect">
            <a:avLst/>
          </a:prstGeom>
          <a:noFill/>
          <a:ln/>
        </p:spPr>
        <p:txBody>
          <a:bodyPr wrap="square" lIns="0" tIns="0" rIns="0" bIns="0" rtlCol="0" anchor="ctr"/>
          <a:lstStyle/>
          <a:p>
            <a:pPr marL="0" indent="0">
              <a:buNone/>
            </a:pPr>
            <a:r>
              <a:rPr lang="en-US" sz="1400" b="1" dirty="0">
                <a:solidFill>
                  <a:srgbClr val="575756"/>
                </a:solidFill>
              </a:rPr>
              <a:t>Support increases with need</a:t>
            </a:r>
            <a:endParaRPr lang="en-US" sz="1400" dirty="0"/>
          </a:p>
        </p:txBody>
      </p:sp>
      <p:pic>
        <p:nvPicPr>
          <p:cNvPr id="7" name="Support arrow" descr="preencoded.png"/>
          <p:cNvPicPr>
            <a:picLocks noChangeAspect="1"/>
          </p:cNvPicPr>
          <p:nvPr/>
        </p:nvPicPr>
        <p:blipFill>
          <a:blip r:embed="rId4"/>
          <a:stretch>
            <a:fillRect/>
          </a:stretch>
        </p:blipFill>
        <p:spPr>
          <a:xfrm>
            <a:off x="3063240" y="2130552"/>
            <a:ext cx="329184" cy="329184"/>
          </a:xfrm>
          <a:prstGeom prst="rect">
            <a:avLst/>
          </a:prstGeom>
        </p:spPr>
      </p:pic>
      <p:sp>
        <p:nvSpPr>
          <p:cNvPr id="8" name="Universal step"/>
          <p:cNvSpPr/>
          <p:nvPr/>
        </p:nvSpPr>
        <p:spPr>
          <a:xfrm>
            <a:off x="457200" y="3657600"/>
            <a:ext cx="1572768" cy="2103120"/>
          </a:xfrm>
          <a:prstGeom prst="roundRect">
            <a:avLst>
              <a:gd name="adj" fmla="val 6977"/>
            </a:avLst>
          </a:prstGeom>
          <a:solidFill>
            <a:srgbClr val="E6F4F9"/>
          </a:solidFill>
          <a:ln>
            <a:solidFill>
              <a:srgbClr val="E6F4F9"/>
            </a:solidFill>
          </a:ln>
        </p:spPr>
        <p:txBody>
          <a:bodyPr wrap="square" lIns="127000" tIns="114300" rIns="114300" bIns="101600" rtlCol="0" anchor="t"/>
          <a:lstStyle/>
          <a:p>
            <a:pPr marL="0" indent="0">
              <a:spcAft>
                <a:spcPts val="200"/>
              </a:spcAft>
              <a:buNone/>
            </a:pPr>
            <a:r>
              <a:rPr lang="en-US" sz="1100" b="1" kern="0" spc="200" dirty="0">
                <a:solidFill>
                  <a:srgbClr val="00759A"/>
                </a:solidFill>
              </a:rPr>
              <a:t>LEVEL 1</a:t>
            </a:r>
            <a:endParaRPr lang="en-US" sz="1100" dirty="0"/>
          </a:p>
          <a:p>
            <a:pPr marL="0" indent="0">
              <a:spcAft>
                <a:spcPts val="200"/>
              </a:spcAft>
              <a:buNone/>
            </a:pPr>
            <a:r>
              <a:rPr lang="en-US" sz="2200" b="1" dirty="0">
                <a:solidFill>
                  <a:srgbClr val="2B2B2A"/>
                </a:solidFill>
              </a:rPr>
              <a:t>Universal</a:t>
            </a:r>
            <a:endParaRPr lang="en-US" sz="1100" dirty="0"/>
          </a:p>
          <a:p>
            <a:pPr marL="0" indent="0">
              <a:spcAft>
                <a:spcPts val="600"/>
              </a:spcAft>
              <a:buNone/>
            </a:pPr>
            <a:r>
              <a:rPr lang="en-US" sz="1200" b="1" dirty="0">
                <a:solidFill>
                  <a:srgbClr val="00759A"/>
                </a:solidFill>
              </a:rPr>
              <a:t>All pupils</a:t>
            </a:r>
            <a:endParaRPr lang="en-US" sz="1100" dirty="0"/>
          </a:p>
          <a:p>
            <a:pPr marL="0" indent="0">
              <a:spcAft>
                <a:spcPts val="200"/>
              </a:spcAft>
              <a:buNone/>
            </a:pPr>
            <a:r>
              <a:rPr lang="en-US" sz="1400" dirty="0">
                <a:solidFill>
                  <a:srgbClr val="2B2B2A"/>
                </a:solidFill>
              </a:rPr>
              <a:t>Visual timetable, clear routines, differentiated teaching</a:t>
            </a:r>
            <a:endParaRPr lang="en-US" sz="1100" dirty="0"/>
          </a:p>
        </p:txBody>
      </p:sp>
      <p:sp>
        <p:nvSpPr>
          <p:cNvPr id="9" name="Targeted step"/>
          <p:cNvSpPr/>
          <p:nvPr/>
        </p:nvSpPr>
        <p:spPr>
          <a:xfrm>
            <a:off x="2194560" y="3108960"/>
            <a:ext cx="1572768" cy="2651760"/>
          </a:xfrm>
          <a:prstGeom prst="roundRect">
            <a:avLst>
              <a:gd name="adj" fmla="val 6977"/>
            </a:avLst>
          </a:prstGeom>
          <a:solidFill>
            <a:srgbClr val="B8E3F0"/>
          </a:solidFill>
          <a:ln>
            <a:solidFill>
              <a:srgbClr val="B8E3F0"/>
            </a:solidFill>
          </a:ln>
        </p:spPr>
        <p:txBody>
          <a:bodyPr wrap="square" lIns="127000" tIns="114300" rIns="114300" bIns="101600" rtlCol="0" anchor="t"/>
          <a:lstStyle/>
          <a:p>
            <a:pPr marL="0" indent="0">
              <a:spcAft>
                <a:spcPts val="200"/>
              </a:spcAft>
              <a:buNone/>
            </a:pPr>
            <a:r>
              <a:rPr lang="en-US" sz="1100" b="1" kern="0" spc="200" dirty="0">
                <a:solidFill>
                  <a:srgbClr val="005A76"/>
                </a:solidFill>
              </a:rPr>
              <a:t>LEVEL 2</a:t>
            </a:r>
            <a:endParaRPr lang="en-US" sz="1100" dirty="0"/>
          </a:p>
          <a:p>
            <a:pPr marL="0" indent="0">
              <a:spcAft>
                <a:spcPts val="200"/>
              </a:spcAft>
              <a:buNone/>
            </a:pPr>
            <a:r>
              <a:rPr lang="en-US" sz="2200" b="1" dirty="0">
                <a:solidFill>
                  <a:srgbClr val="2B2B2A"/>
                </a:solidFill>
              </a:rPr>
              <a:t>Targeted</a:t>
            </a:r>
            <a:endParaRPr lang="en-US" sz="1100" dirty="0"/>
          </a:p>
          <a:p>
            <a:pPr marL="0" indent="0">
              <a:spcAft>
                <a:spcPts val="600"/>
              </a:spcAft>
              <a:buNone/>
            </a:pPr>
            <a:r>
              <a:rPr lang="en-US" sz="1200" b="1" dirty="0">
                <a:solidFill>
                  <a:srgbClr val="005A76"/>
                </a:solidFill>
              </a:rPr>
              <a:t>Small groups</a:t>
            </a:r>
            <a:endParaRPr lang="en-US" sz="1100" dirty="0"/>
          </a:p>
          <a:p>
            <a:pPr marL="0" indent="0">
              <a:spcAft>
                <a:spcPts val="200"/>
              </a:spcAft>
              <a:buNone/>
            </a:pPr>
            <a:r>
              <a:rPr lang="en-US" sz="1400" dirty="0">
                <a:solidFill>
                  <a:srgbClr val="2B2B2A"/>
                </a:solidFill>
              </a:rPr>
              <a:t>Small-group social communication intervention</a:t>
            </a:r>
            <a:endParaRPr lang="en-US" sz="1100" dirty="0"/>
          </a:p>
        </p:txBody>
      </p:sp>
      <p:sp>
        <p:nvSpPr>
          <p:cNvPr id="10" name="Enhanced step"/>
          <p:cNvSpPr/>
          <p:nvPr/>
        </p:nvSpPr>
        <p:spPr>
          <a:xfrm>
            <a:off x="3931920" y="2560320"/>
            <a:ext cx="1572768" cy="3200400"/>
          </a:xfrm>
          <a:prstGeom prst="roundRect">
            <a:avLst>
              <a:gd name="adj" fmla="val 6977"/>
            </a:avLst>
          </a:prstGeom>
          <a:solidFill>
            <a:srgbClr val="00759A"/>
          </a:solidFill>
          <a:ln>
            <a:solidFill>
              <a:srgbClr val="00759A"/>
            </a:solidFill>
          </a:ln>
        </p:spPr>
        <p:txBody>
          <a:bodyPr wrap="square" lIns="127000" tIns="114300" rIns="114300" bIns="101600" rtlCol="0" anchor="t"/>
          <a:lstStyle/>
          <a:p>
            <a:pPr marL="0" indent="0">
              <a:spcAft>
                <a:spcPts val="200"/>
              </a:spcAft>
              <a:buNone/>
            </a:pPr>
            <a:r>
              <a:rPr lang="en-US" sz="1100" b="1" kern="0" spc="200" dirty="0">
                <a:solidFill>
                  <a:srgbClr val="F9D100"/>
                </a:solidFill>
              </a:rPr>
              <a:t>LEVEL 3</a:t>
            </a:r>
            <a:endParaRPr lang="en-US" sz="1100" dirty="0"/>
          </a:p>
          <a:p>
            <a:pPr marL="0" indent="0">
              <a:spcAft>
                <a:spcPts val="200"/>
              </a:spcAft>
              <a:buNone/>
            </a:pPr>
            <a:r>
              <a:rPr lang="en-US" sz="2200" b="1" dirty="0">
                <a:solidFill>
                  <a:srgbClr val="FFFFFF"/>
                </a:solidFill>
              </a:rPr>
              <a:t>Enhanced</a:t>
            </a:r>
            <a:endParaRPr lang="en-US" sz="1100" dirty="0"/>
          </a:p>
          <a:p>
            <a:pPr marL="0" indent="0">
              <a:spcAft>
                <a:spcPts val="600"/>
              </a:spcAft>
              <a:buNone/>
            </a:pPr>
            <a:r>
              <a:rPr lang="en-US" sz="1200" b="1" dirty="0">
                <a:solidFill>
                  <a:srgbClr val="F9D100"/>
                </a:solidFill>
              </a:rPr>
              <a:t>Individual pupils</a:t>
            </a:r>
            <a:endParaRPr lang="en-US" sz="1100" dirty="0"/>
          </a:p>
          <a:p>
            <a:pPr marL="0" indent="0">
              <a:spcAft>
                <a:spcPts val="200"/>
              </a:spcAft>
              <a:buNone/>
            </a:pPr>
            <a:r>
              <a:rPr lang="en-US" sz="1400" dirty="0">
                <a:solidFill>
                  <a:srgbClr val="FFFFFF"/>
                </a:solidFill>
              </a:rPr>
              <a:t>Individual behaviour support plan, specialist resources</a:t>
            </a:r>
            <a:endParaRPr lang="en-US" sz="1100" dirty="0"/>
          </a:p>
        </p:txBody>
      </p:sp>
      <p:sp>
        <p:nvSpPr>
          <p:cNvPr id="11" name="Specialist step"/>
          <p:cNvSpPr/>
          <p:nvPr/>
        </p:nvSpPr>
        <p:spPr>
          <a:xfrm>
            <a:off x="5669280" y="2011680"/>
            <a:ext cx="1572768" cy="3749040"/>
          </a:xfrm>
          <a:prstGeom prst="roundRect">
            <a:avLst>
              <a:gd name="adj" fmla="val 6977"/>
            </a:avLst>
          </a:prstGeom>
          <a:solidFill>
            <a:srgbClr val="004A61"/>
          </a:solidFill>
          <a:ln>
            <a:solidFill>
              <a:srgbClr val="004A61"/>
            </a:solidFill>
          </a:ln>
        </p:spPr>
        <p:txBody>
          <a:bodyPr wrap="square" lIns="127000" tIns="114300" rIns="114300" bIns="101600" rtlCol="0" anchor="t"/>
          <a:lstStyle/>
          <a:p>
            <a:pPr marL="0" indent="0">
              <a:spcAft>
                <a:spcPts val="200"/>
              </a:spcAft>
              <a:buNone/>
            </a:pPr>
            <a:r>
              <a:rPr lang="en-US" sz="1100" b="1" kern="0" spc="200" dirty="0">
                <a:solidFill>
                  <a:srgbClr val="F9D100"/>
                </a:solidFill>
              </a:rPr>
              <a:t>LEVEL 4</a:t>
            </a:r>
            <a:endParaRPr lang="en-US" sz="1100" dirty="0"/>
          </a:p>
          <a:p>
            <a:pPr marL="0" indent="0">
              <a:spcAft>
                <a:spcPts val="200"/>
              </a:spcAft>
              <a:buNone/>
            </a:pPr>
            <a:r>
              <a:rPr lang="en-US" sz="2200" b="1" dirty="0">
                <a:solidFill>
                  <a:srgbClr val="FFFFFF"/>
                </a:solidFill>
              </a:rPr>
              <a:t>Specialist</a:t>
            </a:r>
            <a:endParaRPr lang="en-US" sz="1100" dirty="0"/>
          </a:p>
          <a:p>
            <a:pPr marL="0" indent="0">
              <a:spcAft>
                <a:spcPts val="600"/>
              </a:spcAft>
              <a:buNone/>
            </a:pPr>
            <a:r>
              <a:rPr lang="en-US" sz="1200" b="1" dirty="0">
                <a:solidFill>
                  <a:srgbClr val="F9D100"/>
                </a:solidFill>
              </a:rPr>
              <a:t>Multi-agency</a:t>
            </a:r>
            <a:endParaRPr lang="en-US" sz="1100" dirty="0"/>
          </a:p>
          <a:p>
            <a:pPr marL="0" indent="0">
              <a:spcAft>
                <a:spcPts val="200"/>
              </a:spcAft>
              <a:buNone/>
            </a:pPr>
            <a:r>
              <a:rPr lang="en-US" sz="1400" dirty="0">
                <a:solidFill>
                  <a:srgbClr val="FFFFFF"/>
                </a:solidFill>
              </a:rPr>
              <a:t>Input from Speech and Language Therapy, Occupational Therapy, Educational Psychology, CAMHS where appropriate</a:t>
            </a:r>
            <a:endParaRPr lang="en-US" sz="1100" dirty="0"/>
          </a:p>
        </p:txBody>
      </p:sp>
      <p:sp>
        <p:nvSpPr>
          <p:cNvPr id="12" name="APDR ring"/>
          <p:cNvSpPr/>
          <p:nvPr/>
        </p:nvSpPr>
        <p:spPr>
          <a:xfrm>
            <a:off x="8380476" y="2560320"/>
            <a:ext cx="2651760" cy="2651760"/>
          </a:xfrm>
          <a:prstGeom prst="ellipse">
            <a:avLst/>
          </a:prstGeom>
          <a:ln w="76200">
            <a:solidFill>
              <a:srgbClr val="7FCDE3"/>
            </a:solidFill>
            <a:prstDash val="solid"/>
          </a:ln>
        </p:spPr>
        <p:txBody>
          <a:bodyPr/>
          <a:lstStyle/>
          <a:p>
            <a:endParaRPr lang="en-GB"/>
          </a:p>
        </p:txBody>
      </p:sp>
      <p:sp>
        <p:nvSpPr>
          <p:cNvPr id="13" name="Cycle arrow"/>
          <p:cNvSpPr/>
          <p:nvPr/>
        </p:nvSpPr>
        <p:spPr>
          <a:xfrm rot="8100000">
            <a:off x="10506735" y="2811501"/>
            <a:ext cx="274320" cy="274320"/>
          </a:xfrm>
          <a:prstGeom prst="triangle">
            <a:avLst/>
          </a:prstGeom>
          <a:solidFill>
            <a:srgbClr val="00A1C8"/>
          </a:solidFill>
          <a:ln w="12700">
            <a:solidFill>
              <a:srgbClr val="00A1C8"/>
            </a:solidFill>
            <a:prstDash val="solid"/>
          </a:ln>
        </p:spPr>
        <p:txBody>
          <a:bodyPr/>
          <a:lstStyle/>
          <a:p>
            <a:endParaRPr lang="en-GB"/>
          </a:p>
        </p:txBody>
      </p:sp>
      <p:sp>
        <p:nvSpPr>
          <p:cNvPr id="14" name="Cycle arrow"/>
          <p:cNvSpPr/>
          <p:nvPr/>
        </p:nvSpPr>
        <p:spPr>
          <a:xfrm rot="13500000">
            <a:off x="10506735" y="4686579"/>
            <a:ext cx="274320" cy="274320"/>
          </a:xfrm>
          <a:prstGeom prst="triangle">
            <a:avLst/>
          </a:prstGeom>
          <a:solidFill>
            <a:srgbClr val="00A1C8"/>
          </a:solidFill>
          <a:ln w="12700">
            <a:solidFill>
              <a:srgbClr val="00A1C8"/>
            </a:solidFill>
            <a:prstDash val="solid"/>
          </a:ln>
        </p:spPr>
        <p:txBody>
          <a:bodyPr/>
          <a:lstStyle/>
          <a:p>
            <a:endParaRPr lang="en-GB"/>
          </a:p>
        </p:txBody>
      </p:sp>
      <p:sp>
        <p:nvSpPr>
          <p:cNvPr id="15" name="Cycle arrow"/>
          <p:cNvSpPr/>
          <p:nvPr/>
        </p:nvSpPr>
        <p:spPr>
          <a:xfrm rot="18900000">
            <a:off x="8631657" y="4686579"/>
            <a:ext cx="274320" cy="274320"/>
          </a:xfrm>
          <a:prstGeom prst="triangle">
            <a:avLst/>
          </a:prstGeom>
          <a:solidFill>
            <a:srgbClr val="00A1C8"/>
          </a:solidFill>
          <a:ln w="12700">
            <a:solidFill>
              <a:srgbClr val="00A1C8"/>
            </a:solidFill>
            <a:prstDash val="solid"/>
          </a:ln>
        </p:spPr>
        <p:txBody>
          <a:bodyPr/>
          <a:lstStyle/>
          <a:p>
            <a:endParaRPr lang="en-GB"/>
          </a:p>
        </p:txBody>
      </p:sp>
      <p:sp>
        <p:nvSpPr>
          <p:cNvPr id="16" name="Cycle arrow"/>
          <p:cNvSpPr/>
          <p:nvPr/>
        </p:nvSpPr>
        <p:spPr>
          <a:xfrm rot="2700000">
            <a:off x="8631657" y="2811501"/>
            <a:ext cx="274320" cy="274320"/>
          </a:xfrm>
          <a:prstGeom prst="triangle">
            <a:avLst/>
          </a:prstGeom>
          <a:solidFill>
            <a:srgbClr val="00A1C8"/>
          </a:solidFill>
          <a:ln w="12700">
            <a:solidFill>
              <a:srgbClr val="00A1C8"/>
            </a:solidFill>
            <a:prstDash val="solid"/>
          </a:ln>
        </p:spPr>
        <p:txBody>
          <a:bodyPr/>
          <a:lstStyle/>
          <a:p>
            <a:endParaRPr lang="en-GB"/>
          </a:p>
        </p:txBody>
      </p:sp>
      <p:sp>
        <p:nvSpPr>
          <p:cNvPr id="17" name="Assess node"/>
          <p:cNvSpPr/>
          <p:nvPr/>
        </p:nvSpPr>
        <p:spPr>
          <a:xfrm>
            <a:off x="8993124" y="2057400"/>
            <a:ext cx="1426464" cy="1005840"/>
          </a:xfrm>
          <a:prstGeom prst="roundRect">
            <a:avLst>
              <a:gd name="adj" fmla="val 10909"/>
            </a:avLst>
          </a:prstGeom>
          <a:solidFill>
            <a:srgbClr val="FFFFFF"/>
          </a:solidFill>
          <a:ln w="25400">
            <a:solidFill>
              <a:srgbClr val="00759A"/>
            </a:solidFill>
          </a:ln>
        </p:spPr>
        <p:txBody>
          <a:bodyPr wrap="square" lIns="63500" tIns="101600" rIns="101600" bIns="63500" rtlCol="0" anchor="ctr"/>
          <a:lstStyle/>
          <a:p>
            <a:pPr marL="0" indent="0">
              <a:buNone/>
            </a:pPr>
            <a:r>
              <a:rPr lang="en-US" sz="1800" b="1" dirty="0">
                <a:solidFill>
                  <a:srgbClr val="00759A"/>
                </a:solidFill>
              </a:rPr>
              <a:t>Assess</a:t>
            </a:r>
            <a:endParaRPr lang="en-US" sz="1800" dirty="0"/>
          </a:p>
          <a:p>
            <a:pPr marL="0" indent="0">
              <a:buNone/>
            </a:pPr>
            <a:r>
              <a:rPr lang="en-US" sz="1200" dirty="0">
                <a:solidFill>
                  <a:srgbClr val="2B2B2A"/>
                </a:solidFill>
              </a:rPr>
              <a:t>Baselines, therapy assessments, pupil and parent voice</a:t>
            </a:r>
            <a:endParaRPr lang="en-US" sz="1800" dirty="0"/>
          </a:p>
        </p:txBody>
      </p:sp>
      <p:sp>
        <p:nvSpPr>
          <p:cNvPr id="18" name="Plan node"/>
          <p:cNvSpPr/>
          <p:nvPr/>
        </p:nvSpPr>
        <p:spPr>
          <a:xfrm>
            <a:off x="10319004" y="3383280"/>
            <a:ext cx="1426464" cy="1005840"/>
          </a:xfrm>
          <a:prstGeom prst="roundRect">
            <a:avLst>
              <a:gd name="adj" fmla="val 10909"/>
            </a:avLst>
          </a:prstGeom>
          <a:solidFill>
            <a:srgbClr val="FFFFFF"/>
          </a:solidFill>
          <a:ln w="25400">
            <a:solidFill>
              <a:srgbClr val="00759A"/>
            </a:solidFill>
          </a:ln>
        </p:spPr>
        <p:txBody>
          <a:bodyPr wrap="square" lIns="63500" tIns="101600" rIns="101600" bIns="63500" rtlCol="0" anchor="ctr"/>
          <a:lstStyle/>
          <a:p>
            <a:pPr marL="0" indent="0">
              <a:buNone/>
            </a:pPr>
            <a:r>
              <a:rPr lang="en-US" sz="1800" b="1" dirty="0">
                <a:solidFill>
                  <a:srgbClr val="00759A"/>
                </a:solidFill>
              </a:rPr>
              <a:t>Plan</a:t>
            </a:r>
            <a:endParaRPr lang="en-US" sz="1800" dirty="0"/>
          </a:p>
          <a:p>
            <a:pPr marL="0" indent="0">
              <a:buNone/>
            </a:pPr>
            <a:r>
              <a:rPr lang="en-US" sz="1200" dirty="0">
                <a:solidFill>
                  <a:srgbClr val="2B2B2A"/>
                </a:solidFill>
              </a:rPr>
              <a:t>Short-term targets from EHCP outcomes</a:t>
            </a:r>
            <a:endParaRPr lang="en-US" sz="1800" dirty="0"/>
          </a:p>
        </p:txBody>
      </p:sp>
      <p:sp>
        <p:nvSpPr>
          <p:cNvPr id="19" name="Do node"/>
          <p:cNvSpPr/>
          <p:nvPr/>
        </p:nvSpPr>
        <p:spPr>
          <a:xfrm>
            <a:off x="8993124" y="4709160"/>
            <a:ext cx="1426464" cy="1005840"/>
          </a:xfrm>
          <a:prstGeom prst="roundRect">
            <a:avLst>
              <a:gd name="adj" fmla="val 10909"/>
            </a:avLst>
          </a:prstGeom>
          <a:solidFill>
            <a:srgbClr val="FFFFFF"/>
          </a:solidFill>
          <a:ln w="25400">
            <a:solidFill>
              <a:srgbClr val="00759A"/>
            </a:solidFill>
          </a:ln>
        </p:spPr>
        <p:txBody>
          <a:bodyPr wrap="square" lIns="63500" tIns="101600" rIns="101600" bIns="63500" rtlCol="0" anchor="ctr"/>
          <a:lstStyle/>
          <a:p>
            <a:pPr marL="0" indent="0">
              <a:buNone/>
            </a:pPr>
            <a:r>
              <a:rPr lang="en-US" sz="1800" b="1" dirty="0">
                <a:solidFill>
                  <a:srgbClr val="00759A"/>
                </a:solidFill>
              </a:rPr>
              <a:t>Do</a:t>
            </a:r>
            <a:endParaRPr lang="en-US" sz="1800" dirty="0"/>
          </a:p>
          <a:p>
            <a:pPr marL="0" indent="0">
              <a:buNone/>
            </a:pPr>
            <a:r>
              <a:rPr lang="en-US" sz="1200" dirty="0">
                <a:solidFill>
                  <a:srgbClr val="2B2B2A"/>
                </a:solidFill>
              </a:rPr>
              <a:t>Daily Focused Learning sessions</a:t>
            </a:r>
            <a:endParaRPr lang="en-US" sz="1800" dirty="0"/>
          </a:p>
        </p:txBody>
      </p:sp>
      <p:sp>
        <p:nvSpPr>
          <p:cNvPr id="20" name="Review node"/>
          <p:cNvSpPr/>
          <p:nvPr/>
        </p:nvSpPr>
        <p:spPr>
          <a:xfrm>
            <a:off x="7667244" y="3383280"/>
            <a:ext cx="1426464" cy="1005840"/>
          </a:xfrm>
          <a:prstGeom prst="roundRect">
            <a:avLst>
              <a:gd name="adj" fmla="val 10909"/>
            </a:avLst>
          </a:prstGeom>
          <a:solidFill>
            <a:srgbClr val="FFFFFF"/>
          </a:solidFill>
          <a:ln w="25400">
            <a:solidFill>
              <a:srgbClr val="00759A"/>
            </a:solidFill>
          </a:ln>
        </p:spPr>
        <p:txBody>
          <a:bodyPr wrap="square" lIns="63500" tIns="101600" rIns="101600" bIns="63500" rtlCol="0" anchor="ctr"/>
          <a:lstStyle/>
          <a:p>
            <a:pPr marL="0" indent="0">
              <a:buNone/>
            </a:pPr>
            <a:r>
              <a:rPr lang="en-US" sz="1800" b="1" dirty="0">
                <a:solidFill>
                  <a:srgbClr val="00759A"/>
                </a:solidFill>
              </a:rPr>
              <a:t>Review</a:t>
            </a:r>
            <a:endParaRPr lang="en-US" sz="1800" dirty="0"/>
          </a:p>
          <a:p>
            <a:pPr marL="0" indent="0">
              <a:buNone/>
            </a:pPr>
            <a:r>
              <a:rPr lang="en-US" sz="1200" dirty="0">
                <a:solidFill>
                  <a:srgbClr val="2B2B2A"/>
                </a:solidFill>
              </a:rPr>
              <a:t>Half-termly on Arbor; adjust support</a:t>
            </a:r>
            <a:endParaRPr lang="en-US" sz="1800" dirty="0"/>
          </a:p>
        </p:txBody>
      </p:sp>
      <p:sp>
        <p:nvSpPr>
          <p:cNvPr id="21" name="APDR centre"/>
          <p:cNvSpPr txBox="1"/>
          <p:nvPr/>
        </p:nvSpPr>
        <p:spPr>
          <a:xfrm>
            <a:off x="9139428" y="3502152"/>
            <a:ext cx="1133856" cy="768096"/>
          </a:xfrm>
          <a:prstGeom prst="rect">
            <a:avLst/>
          </a:prstGeom>
          <a:noFill/>
          <a:ln/>
        </p:spPr>
        <p:txBody>
          <a:bodyPr wrap="square" lIns="0" tIns="0" rIns="0" bIns="0" rtlCol="0" anchor="ctr"/>
          <a:lstStyle/>
          <a:p>
            <a:pPr marL="0" indent="0" algn="ctr">
              <a:buNone/>
            </a:pPr>
            <a:r>
              <a:rPr lang="en-US" sz="2400" b="1" dirty="0">
                <a:solidFill>
                  <a:srgbClr val="2B2B2A"/>
                </a:solidFill>
              </a:rPr>
              <a:t>APDR</a:t>
            </a:r>
            <a:endParaRPr lang="en-US" sz="2400" dirty="0"/>
          </a:p>
          <a:p>
            <a:pPr marL="0" indent="0" algn="ctr">
              <a:buNone/>
            </a:pPr>
            <a:r>
              <a:rPr lang="en-US" sz="1100" dirty="0">
                <a:solidFill>
                  <a:srgbClr val="575756"/>
                </a:solidFill>
              </a:rPr>
              <a:t>at every level, all year round</a:t>
            </a:r>
            <a:endParaRPr lang="en-US" sz="2400" dirty="0"/>
          </a:p>
        </p:txBody>
      </p:sp>
      <p:sp>
        <p:nvSpPr>
          <p:cNvPr id="22" name="EHCP band"/>
          <p:cNvSpPr/>
          <p:nvPr/>
        </p:nvSpPr>
        <p:spPr>
          <a:xfrm>
            <a:off x="457200" y="5925312"/>
            <a:ext cx="11277295" cy="566928"/>
          </a:xfrm>
          <a:prstGeom prst="roundRect">
            <a:avLst>
              <a:gd name="adj" fmla="val 16129"/>
            </a:avLst>
          </a:prstGeom>
          <a:solidFill>
            <a:srgbClr val="F9D100"/>
          </a:solidFill>
          <a:ln w="12700">
            <a:solidFill>
              <a:srgbClr val="F9D100"/>
            </a:solidFill>
            <a:prstDash val="solid"/>
          </a:ln>
        </p:spPr>
        <p:txBody>
          <a:bodyPr/>
          <a:lstStyle/>
          <a:p>
            <a:endParaRPr lang="en-GB"/>
          </a:p>
        </p:txBody>
      </p:sp>
      <p:pic>
        <p:nvPicPr>
          <p:cNvPr id="23" name="EHCP icon" descr="preencoded.png"/>
          <p:cNvPicPr>
            <a:picLocks noChangeAspect="1"/>
          </p:cNvPicPr>
          <p:nvPr/>
        </p:nvPicPr>
        <p:blipFill>
          <a:blip r:embed="rId5"/>
          <a:stretch>
            <a:fillRect/>
          </a:stretch>
        </p:blipFill>
        <p:spPr>
          <a:xfrm>
            <a:off x="658368" y="6035040"/>
            <a:ext cx="347472" cy="347472"/>
          </a:xfrm>
          <a:prstGeom prst="rect">
            <a:avLst/>
          </a:prstGeom>
        </p:spPr>
      </p:pic>
      <p:sp>
        <p:nvSpPr>
          <p:cNvPr id="24" name="EHCP text"/>
          <p:cNvSpPr txBox="1"/>
          <p:nvPr/>
        </p:nvSpPr>
        <p:spPr>
          <a:xfrm>
            <a:off x="1143000" y="5925312"/>
            <a:ext cx="10424160" cy="566928"/>
          </a:xfrm>
          <a:prstGeom prst="rect">
            <a:avLst/>
          </a:prstGeom>
          <a:noFill/>
          <a:ln/>
        </p:spPr>
        <p:txBody>
          <a:bodyPr wrap="square" lIns="0" tIns="0" rIns="0" bIns="0" rtlCol="0" anchor="ctr"/>
          <a:lstStyle/>
          <a:p>
            <a:pPr marL="0" indent="0">
              <a:buNone/>
            </a:pPr>
            <a:r>
              <a:rPr lang="en-US" sz="1600" b="1" dirty="0">
                <a:solidFill>
                  <a:srgbClr val="2B2B2A"/>
                </a:solidFill>
              </a:rPr>
              <a:t>EHCP Annual Review   </a:t>
            </a:r>
            <a:r>
              <a:rPr lang="en-US" sz="1400" dirty="0">
                <a:solidFill>
                  <a:srgbClr val="2B2B2A"/>
                </a:solidFill>
              </a:rPr>
              <a:t>Outcomes, provision and placement reviewed with pupil and parent views; transition planning from Year 9.</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Eyebrow"/>
          <p:cNvSpPr txBox="1"/>
          <p:nvPr/>
        </p:nvSpPr>
        <p:spPr>
          <a:xfrm>
            <a:off x="457200" y="347472"/>
            <a:ext cx="8229600" cy="274320"/>
          </a:xfrm>
          <a:prstGeom prst="rect">
            <a:avLst/>
          </a:prstGeom>
          <a:noFill/>
          <a:ln/>
        </p:spPr>
        <p:txBody>
          <a:bodyPr wrap="square" lIns="0" tIns="0" rIns="0" bIns="0" rtlCol="0" anchor="ctr"/>
          <a:lstStyle/>
          <a:p>
            <a:pPr marL="0" indent="0">
              <a:buNone/>
            </a:pPr>
            <a:r>
              <a:rPr lang="en-US" sz="1200" b="1" kern="0" spc="300" dirty="0">
                <a:solidFill>
                  <a:srgbClr val="00759A"/>
                </a:solidFill>
              </a:rPr>
              <a:t>GRADUATED RESPONSE IN PRACTICE</a:t>
            </a:r>
            <a:endParaRPr lang="en-US" sz="1200" dirty="0"/>
          </a:p>
        </p:txBody>
      </p:sp>
      <p:sp>
        <p:nvSpPr>
          <p:cNvPr id="3" name="Title"/>
          <p:cNvSpPr txBox="1"/>
          <p:nvPr/>
        </p:nvSpPr>
        <p:spPr>
          <a:xfrm>
            <a:off x="457200" y="621792"/>
            <a:ext cx="9144000" cy="640080"/>
          </a:xfrm>
          <a:prstGeom prst="rect">
            <a:avLst/>
          </a:prstGeom>
          <a:noFill/>
          <a:ln/>
        </p:spPr>
        <p:txBody>
          <a:bodyPr wrap="square" lIns="0" tIns="0" rIns="0" bIns="0" rtlCol="0" anchor="ctr"/>
          <a:lstStyle/>
          <a:p>
            <a:pPr marL="0" indent="0">
              <a:buNone/>
            </a:pPr>
            <a:r>
              <a:rPr lang="en-US" sz="3400" b="1" dirty="0">
                <a:solidFill>
                  <a:srgbClr val="2B2B2A"/>
                </a:solidFill>
              </a:rPr>
              <a:t>Each level across the four areas of need</a:t>
            </a:r>
            <a:endParaRPr lang="en-US" sz="3400" dirty="0"/>
          </a:p>
        </p:txBody>
      </p:sp>
      <p:pic>
        <p:nvPicPr>
          <p:cNvPr id="4" name="Logo" descr="Fountains High School logo"/>
          <p:cNvPicPr>
            <a:picLocks noChangeAspect="1"/>
          </p:cNvPicPr>
          <p:nvPr/>
        </p:nvPicPr>
        <p:blipFill>
          <a:blip r:embed="rId3"/>
          <a:stretch>
            <a:fillRect/>
          </a:stretch>
        </p:blipFill>
        <p:spPr>
          <a:xfrm>
            <a:off x="10088575" y="384048"/>
            <a:ext cx="1645920" cy="626364"/>
          </a:xfrm>
          <a:prstGeom prst="rect">
            <a:avLst/>
          </a:prstGeom>
        </p:spPr>
      </p:pic>
      <p:graphicFrame>
        <p:nvGraphicFramePr>
          <p:cNvPr id="5" name="Provision table"/>
          <p:cNvGraphicFramePr>
            <a:graphicFrameLocks noGrp="1"/>
          </p:cNvGraphicFramePr>
          <p:nvPr>
            <p:extLst>
              <p:ext uri="{D42A27DB-BD31-4B8C-83A1-F6EECF244321}">
                <p14:modId xmlns:p14="http://schemas.microsoft.com/office/powerpoint/2010/main" val="1926800232"/>
              </p:ext>
            </p:extLst>
          </p:nvPr>
        </p:nvGraphicFramePr>
        <p:xfrm>
          <a:off x="457200" y="1417320"/>
          <a:ext cx="11277480" cy="4541012"/>
        </p:xfrm>
        <a:graphic>
          <a:graphicData uri="http://schemas.openxmlformats.org/drawingml/2006/table">
            <a:tbl>
              <a:tblPr/>
              <a:tblGrid>
                <a:gridCol w="1234440">
                  <a:extLst>
                    <a:ext uri="{9D8B030D-6E8A-4147-A177-3AD203B41FA5}">
                      <a16:colId xmlns:a16="http://schemas.microsoft.com/office/drawing/2014/main" val="20000"/>
                    </a:ext>
                  </a:extLst>
                </a:gridCol>
                <a:gridCol w="2510760">
                  <a:extLst>
                    <a:ext uri="{9D8B030D-6E8A-4147-A177-3AD203B41FA5}">
                      <a16:colId xmlns:a16="http://schemas.microsoft.com/office/drawing/2014/main" val="20001"/>
                    </a:ext>
                  </a:extLst>
                </a:gridCol>
                <a:gridCol w="2510760">
                  <a:extLst>
                    <a:ext uri="{9D8B030D-6E8A-4147-A177-3AD203B41FA5}">
                      <a16:colId xmlns:a16="http://schemas.microsoft.com/office/drawing/2014/main" val="20002"/>
                    </a:ext>
                  </a:extLst>
                </a:gridCol>
                <a:gridCol w="2510760">
                  <a:extLst>
                    <a:ext uri="{9D8B030D-6E8A-4147-A177-3AD203B41FA5}">
                      <a16:colId xmlns:a16="http://schemas.microsoft.com/office/drawing/2014/main" val="20003"/>
                    </a:ext>
                  </a:extLst>
                </a:gridCol>
                <a:gridCol w="2510760">
                  <a:extLst>
                    <a:ext uri="{9D8B030D-6E8A-4147-A177-3AD203B41FA5}">
                      <a16:colId xmlns:a16="http://schemas.microsoft.com/office/drawing/2014/main" val="20004"/>
                    </a:ext>
                  </a:extLst>
                </a:gridCol>
              </a:tblGrid>
              <a:tr h="347472">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Level</a:t>
                      </a:r>
                      <a:endParaRPr lang="en-US" sz="1200" dirty="0">
                        <a:latin typeface="Calibri" charset="0"/>
                        <a:ea typeface="Calibri" charset="0"/>
                        <a:cs typeface="Calibri" charset="0"/>
                      </a:endParaRPr>
                    </a:p>
                  </a:txBody>
                  <a:tcPr marL="88900" marR="88900" marT="63500" marB="63500" anchor="ctr">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2B2B2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Communication and interaction</a:t>
                      </a:r>
                      <a:endParaRPr lang="en-US" sz="1200" dirty="0">
                        <a:latin typeface="Calibri" charset="0"/>
                        <a:ea typeface="Calibri" charset="0"/>
                        <a:cs typeface="Calibri" charset="0"/>
                      </a:endParaRPr>
                    </a:p>
                  </a:txBody>
                  <a:tcPr marL="88900" marR="88900" marT="63500" marB="63500" anchor="ctr">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2B2B2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Cognition and learning</a:t>
                      </a:r>
                      <a:endParaRPr lang="en-US" sz="1200" dirty="0">
                        <a:latin typeface="Calibri" charset="0"/>
                        <a:ea typeface="Calibri" charset="0"/>
                        <a:cs typeface="Calibri" charset="0"/>
                      </a:endParaRPr>
                    </a:p>
                  </a:txBody>
                  <a:tcPr marL="88900" marR="88900" marT="63500" marB="63500" anchor="ctr">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2B2B2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Social, emotional and mental health</a:t>
                      </a:r>
                      <a:endParaRPr lang="en-US" sz="1200" dirty="0">
                        <a:latin typeface="Calibri" charset="0"/>
                        <a:ea typeface="Calibri" charset="0"/>
                        <a:cs typeface="Calibri" charset="0"/>
                      </a:endParaRPr>
                    </a:p>
                  </a:txBody>
                  <a:tcPr marL="88900" marR="88900" marT="63500" marB="63500" anchor="ctr">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2B2B2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Sensory and physical</a:t>
                      </a:r>
                      <a:endParaRPr lang="en-US" sz="1200" dirty="0">
                        <a:latin typeface="Calibri" charset="0"/>
                        <a:ea typeface="Calibri" charset="0"/>
                        <a:cs typeface="Calibri" charset="0"/>
                      </a:endParaRPr>
                    </a:p>
                  </a:txBody>
                  <a:tcPr marL="88900" marR="88900" marT="63500" marB="63500" anchor="ctr">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2B2B2A"/>
                    </a:solidFill>
                  </a:tcPr>
                </a:tc>
                <a:extLst>
                  <a:ext uri="{0D108BD9-81ED-4DB2-BD59-A6C34878D82A}">
                    <a16:rowId xmlns:a16="http://schemas.microsoft.com/office/drawing/2014/main" val="10000"/>
                  </a:ext>
                </a:extLst>
              </a:tr>
              <a:tr h="914400">
                <a:tc>
                  <a:txBody>
                    <a:bodyPr/>
                    <a:lstStyle/>
                    <a:p>
                      <a:pPr marL="0" indent="0">
                        <a:buNone/>
                      </a:pPr>
                      <a:r>
                        <a:rPr lang="en-US" sz="1000" b="1" kern="0" spc="200" dirty="0">
                          <a:solidFill>
                            <a:srgbClr val="00759A"/>
                          </a:solidFill>
                          <a:latin typeface="Calibri" pitchFamily="34" charset="0"/>
                          <a:ea typeface="Calibri" pitchFamily="34" charset="-122"/>
                          <a:cs typeface="Calibri" pitchFamily="34" charset="-120"/>
                        </a:rPr>
                        <a:t>LEVEL 1</a:t>
                      </a:r>
                      <a:endParaRPr lang="en-US" sz="1100" dirty="0">
                        <a:latin typeface="Calibri" charset="0"/>
                        <a:ea typeface="Calibri" charset="0"/>
                        <a:cs typeface="Calibri" charset="0"/>
                      </a:endParaRPr>
                    </a:p>
                    <a:p>
                      <a:pPr marL="0" indent="0">
                        <a:buNone/>
                      </a:pPr>
                      <a:r>
                        <a:rPr lang="en-US" sz="1600" b="1" dirty="0">
                          <a:solidFill>
                            <a:srgbClr val="2B2B2A"/>
                          </a:solidFill>
                          <a:latin typeface="Calibri" pitchFamily="34" charset="0"/>
                          <a:ea typeface="Calibri" pitchFamily="34" charset="-122"/>
                          <a:cs typeface="Calibri" pitchFamily="34" charset="-120"/>
                        </a:rPr>
                        <a:t>Universal</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E6F4F9"/>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Total communication: speech, Makaton, symbols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Visual timetables, Now and Next boards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Word Aware, BLANK level questioning</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Small classes and adaptive teaching</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Read Write Inc, Maths Mastery, Thinking School</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Tracking against the Fountains Continuum</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Zones of Regulation and GRIT lessons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PSHE taught as a core subject</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Emotion Coaching and the Thrive approach</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Classroom sensory areas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Outdoor sensory integration</a:t>
                      </a: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Sensory room</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Forest School, PE and the MUGA</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marL="0" indent="0">
                        <a:buNone/>
                      </a:pPr>
                      <a:r>
                        <a:rPr lang="en-US" sz="1000" b="1" kern="0" spc="200" dirty="0">
                          <a:solidFill>
                            <a:srgbClr val="005A76"/>
                          </a:solidFill>
                          <a:latin typeface="Calibri" pitchFamily="34" charset="0"/>
                          <a:ea typeface="Calibri" pitchFamily="34" charset="-122"/>
                          <a:cs typeface="Calibri" pitchFamily="34" charset="-120"/>
                        </a:rPr>
                        <a:t>LEVEL 2</a:t>
                      </a:r>
                      <a:endParaRPr lang="en-US" sz="1100" dirty="0">
                        <a:latin typeface="Calibri" charset="0"/>
                        <a:ea typeface="Calibri" charset="0"/>
                        <a:cs typeface="Calibri" charset="0"/>
                      </a:endParaRPr>
                    </a:p>
                    <a:p>
                      <a:pPr marL="0" indent="0">
                        <a:buNone/>
                      </a:pPr>
                      <a:r>
                        <a:rPr lang="en-US" sz="1600" b="1" dirty="0">
                          <a:solidFill>
                            <a:srgbClr val="2B2B2A"/>
                          </a:solidFill>
                          <a:latin typeface="Calibri" pitchFamily="34" charset="0"/>
                          <a:ea typeface="Calibri" pitchFamily="34" charset="-122"/>
                          <a:cs typeface="Calibri" pitchFamily="34" charset="-120"/>
                        </a:rPr>
                        <a:t>Targeted</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B8E3F0"/>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Thrive and social skills groups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Attention Autism</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Supported social times/ interactions at break and lunch</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Literacy and numeracy interventions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Phonics and pre-phonics groups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Specialist subject teaching teams</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tc>
                  <a:txBody>
                    <a:bodyPr/>
                    <a:lstStyle/>
                    <a:p>
                      <a:pPr marL="171450" indent="-171450">
                        <a:spcAft>
                          <a:spcPts val="300"/>
                        </a:spcAft>
                        <a:buSzPct val="100000"/>
                        <a:buFont typeface="Arial" panose="020B0604020202020204" pitchFamily="34" charset="0"/>
                        <a:buChar char="•"/>
                      </a:pPr>
                      <a:r>
                        <a:rPr lang="en-US" sz="1100" dirty="0">
                          <a:solidFill>
                            <a:srgbClr val="2B2B2A"/>
                          </a:solidFill>
                          <a:latin typeface="Calibri" pitchFamily="34" charset="0"/>
                          <a:ea typeface="Calibri" pitchFamily="34" charset="-122"/>
                          <a:cs typeface="Calibri" pitchFamily="34" charset="-120"/>
                        </a:rPr>
                        <a:t>Group Thrive sessions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Forest School as an SEL intervention</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Gross and fine motor programmes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Rebound Therapy</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‘Wake Up, Shake Up’ sessions</a:t>
                      </a: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Group sensory diet</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extLst>
                  <a:ext uri="{0D108BD9-81ED-4DB2-BD59-A6C34878D82A}">
                    <a16:rowId xmlns:a16="http://schemas.microsoft.com/office/drawing/2014/main" val="10002"/>
                  </a:ext>
                </a:extLst>
              </a:tr>
              <a:tr h="914400">
                <a:tc>
                  <a:txBody>
                    <a:bodyPr/>
                    <a:lstStyle/>
                    <a:p>
                      <a:pPr marL="0" indent="0">
                        <a:buNone/>
                      </a:pPr>
                      <a:r>
                        <a:rPr lang="en-US" sz="1000" b="1" kern="0" spc="200" dirty="0">
                          <a:solidFill>
                            <a:srgbClr val="F9D100"/>
                          </a:solidFill>
                          <a:latin typeface="Calibri" pitchFamily="34" charset="0"/>
                          <a:ea typeface="Calibri" pitchFamily="34" charset="-122"/>
                          <a:cs typeface="Calibri" pitchFamily="34" charset="-120"/>
                        </a:rPr>
                        <a:t>LEVEL 3</a:t>
                      </a:r>
                      <a:endParaRPr lang="en-US" sz="1100" dirty="0">
                        <a:latin typeface="Calibri" charset="0"/>
                        <a:ea typeface="Calibri" charset="0"/>
                        <a:cs typeface="Calibri" charset="0"/>
                      </a:endParaRPr>
                    </a:p>
                    <a:p>
                      <a:pPr marL="0" indent="0">
                        <a:buNone/>
                      </a:pPr>
                      <a:r>
                        <a:rPr lang="en-US" sz="1600" b="1" dirty="0">
                          <a:solidFill>
                            <a:srgbClr val="FFFFFF"/>
                          </a:solidFill>
                          <a:latin typeface="Calibri" pitchFamily="34" charset="0"/>
                          <a:ea typeface="Calibri" pitchFamily="34" charset="-122"/>
                          <a:cs typeface="Calibri" pitchFamily="34" charset="-120"/>
                        </a:rPr>
                        <a:t>Enhanced</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00759A"/>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AAC, PECS and objects of reference</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Communication books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Intensive Interaction</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Personalised Learning Profiles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Individual timetables where required</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1:1 phonics and curriculum support</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Individual behaviour support plans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1:1 Thrive practitioner</a:t>
                      </a: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1:1 Nurture</a:t>
                      </a: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1:1 Drawing and Talking</a:t>
                      </a: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1:1 Key Worker Check-in</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1:1 bespoke RISE provision</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Individual sensory diets from sensory assessments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TacPac</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Switch-operated and adaptive equipment</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14400">
                <a:tc>
                  <a:txBody>
                    <a:bodyPr/>
                    <a:lstStyle/>
                    <a:p>
                      <a:pPr marL="0" indent="0">
                        <a:buNone/>
                      </a:pPr>
                      <a:r>
                        <a:rPr lang="en-US" sz="1000" b="1" kern="0" spc="200" dirty="0">
                          <a:solidFill>
                            <a:srgbClr val="F9D100"/>
                          </a:solidFill>
                          <a:latin typeface="Calibri" pitchFamily="34" charset="0"/>
                          <a:ea typeface="Calibri" pitchFamily="34" charset="-122"/>
                          <a:cs typeface="Calibri" pitchFamily="34" charset="-120"/>
                        </a:rPr>
                        <a:t>LEVEL 4</a:t>
                      </a:r>
                      <a:endParaRPr lang="en-US" sz="1100" dirty="0">
                        <a:latin typeface="Calibri" charset="0"/>
                        <a:ea typeface="Calibri" charset="0"/>
                        <a:cs typeface="Calibri" charset="0"/>
                      </a:endParaRPr>
                    </a:p>
                    <a:p>
                      <a:pPr marL="0" indent="0">
                        <a:buNone/>
                      </a:pPr>
                      <a:r>
                        <a:rPr lang="en-US" sz="1600" b="1" dirty="0">
                          <a:solidFill>
                            <a:srgbClr val="FFFFFF"/>
                          </a:solidFill>
                          <a:latin typeface="Calibri" pitchFamily="34" charset="0"/>
                          <a:ea typeface="Calibri" pitchFamily="34" charset="-122"/>
                          <a:cs typeface="Calibri" pitchFamily="34" charset="-120"/>
                        </a:rPr>
                        <a:t>Specialist</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004A61"/>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Speech and Language Therapy (NHS and Conscious Therapies)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Adult speech therapy referrals at transition</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Educational Psychologist</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Community Learning Disability Team</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Mental Health Support Team</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CAMHS</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Esteem FASST family and student support</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tc>
                  <a:txBody>
                    <a:bodyPr/>
                    <a:lstStyle/>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Occupational Therapy (Children’s Choice)</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NHS physiotherapy, VI and HI support</a:t>
                      </a:r>
                      <a:endParaRPr lang="en-US" sz="1100" dirty="0">
                        <a:latin typeface="Calibri" charset="0"/>
                        <a:ea typeface="Calibri" charset="0"/>
                        <a:cs typeface="Calibri" charset="0"/>
                      </a:endParaRPr>
                    </a:p>
                    <a:p>
                      <a:pPr marL="139700" indent="-139700">
                        <a:spcAft>
                          <a:spcPts val="300"/>
                        </a:spcAft>
                        <a:buSzPct val="100000"/>
                        <a:buChar char="•"/>
                      </a:pPr>
                      <a:r>
                        <a:rPr lang="en-US" sz="1100" dirty="0">
                          <a:solidFill>
                            <a:srgbClr val="2B2B2A"/>
                          </a:solidFill>
                          <a:latin typeface="Calibri" pitchFamily="34" charset="0"/>
                          <a:ea typeface="Calibri" pitchFamily="34" charset="-122"/>
                          <a:cs typeface="Calibri" pitchFamily="34" charset="-120"/>
                        </a:rPr>
                        <a:t>On-site NHS nursing team</a:t>
                      </a:r>
                      <a:endParaRPr lang="en-US" sz="1100" dirty="0">
                        <a:latin typeface="Calibri" charset="0"/>
                        <a:ea typeface="Calibri" charset="0"/>
                        <a:cs typeface="Calibri" charset="0"/>
                      </a:endParaRPr>
                    </a:p>
                  </a:txBody>
                  <a:tcPr marL="88900" marR="88900" marT="63500" marB="63500">
                    <a:lnL w="9525" cap="flat" cmpd="sng" algn="ctr">
                      <a:solidFill>
                        <a:srgbClr val="D5DCDF"/>
                      </a:solidFill>
                      <a:prstDash val="solid"/>
                      <a:round/>
                      <a:headEnd type="none" w="med" len="med"/>
                      <a:tailEnd type="none" w="med" len="med"/>
                    </a:lnL>
                    <a:lnR w="9525" cap="flat" cmpd="sng" algn="ctr">
                      <a:solidFill>
                        <a:srgbClr val="D5DCDF"/>
                      </a:solidFill>
                      <a:prstDash val="solid"/>
                      <a:round/>
                      <a:headEnd type="none" w="med" len="med"/>
                      <a:tailEnd type="none" w="med" len="med"/>
                    </a:lnR>
                    <a:lnT w="9525" cap="flat" cmpd="sng" algn="ctr">
                      <a:solidFill>
                        <a:srgbClr val="D5DCDF"/>
                      </a:solidFill>
                      <a:prstDash val="solid"/>
                      <a:round/>
                      <a:headEnd type="none" w="med" len="med"/>
                      <a:tailEnd type="none" w="med" len="med"/>
                    </a:lnT>
                    <a:lnB w="9525" cap="flat" cmpd="sng" algn="ctr">
                      <a:solidFill>
                        <a:srgbClr val="D5DCDF"/>
                      </a:solidFill>
                      <a:prstDash val="solid"/>
                      <a:round/>
                      <a:headEnd type="none" w="med" len="med"/>
                      <a:tailEnd type="none" w="med" len="med"/>
                    </a:lnB>
                    <a:solidFill>
                      <a:srgbClr val="F2F9FC"/>
                    </a:solidFill>
                  </a:tcPr>
                </a:tc>
                <a:extLst>
                  <a:ext uri="{0D108BD9-81ED-4DB2-BD59-A6C34878D82A}">
                    <a16:rowId xmlns:a16="http://schemas.microsoft.com/office/drawing/2014/main" val="10004"/>
                  </a:ext>
                </a:extLst>
              </a:tr>
            </a:tbl>
          </a:graphicData>
        </a:graphic>
      </p:graphicFrame>
      <p:sp>
        <p:nvSpPr>
          <p:cNvPr id="6" name="Source note"/>
          <p:cNvSpPr txBox="1"/>
          <p:nvPr/>
        </p:nvSpPr>
        <p:spPr>
          <a:xfrm>
            <a:off x="457200" y="5897880"/>
            <a:ext cx="11247120" cy="274320"/>
          </a:xfrm>
          <a:prstGeom prst="rect">
            <a:avLst/>
          </a:prstGeom>
          <a:noFill/>
          <a:ln/>
        </p:spPr>
        <p:txBody>
          <a:bodyPr wrap="square" lIns="0" tIns="0" rIns="0" bIns="0" rtlCol="0" anchor="ctr"/>
          <a:lstStyle/>
          <a:p>
            <a:pPr marL="0" indent="0">
              <a:buNone/>
            </a:pPr>
            <a:r>
              <a:rPr lang="en-US" sz="1000" i="1" dirty="0">
                <a:solidFill>
                  <a:srgbClr val="575756"/>
                </a:solidFill>
              </a:rPr>
              <a:t>Provision taken from our Meeting the Needs document and SEND Information Report. Every pupil has an EHCP; the levels describe increasing intensity of support.</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Eyebrow"/>
          <p:cNvSpPr txBox="1"/>
          <p:nvPr/>
        </p:nvSpPr>
        <p:spPr>
          <a:xfrm>
            <a:off x="457200" y="347472"/>
            <a:ext cx="8229600" cy="274320"/>
          </a:xfrm>
          <a:prstGeom prst="rect">
            <a:avLst/>
          </a:prstGeom>
          <a:noFill/>
          <a:ln/>
        </p:spPr>
        <p:txBody>
          <a:bodyPr wrap="square" lIns="0" tIns="0" rIns="0" bIns="0" rtlCol="0" anchor="ctr"/>
          <a:lstStyle/>
          <a:p>
            <a:pPr marL="0" indent="0">
              <a:buNone/>
            </a:pPr>
            <a:r>
              <a:rPr lang="en-US" sz="1200" b="1" kern="0" spc="300" dirty="0">
                <a:solidFill>
                  <a:srgbClr val="00759A"/>
                </a:solidFill>
              </a:rPr>
              <a:t>ASSESS · PLAN · DO · REVIEW</a:t>
            </a:r>
            <a:endParaRPr lang="en-US" sz="1200" dirty="0"/>
          </a:p>
        </p:txBody>
      </p:sp>
      <p:sp>
        <p:nvSpPr>
          <p:cNvPr id="3" name="Title"/>
          <p:cNvSpPr txBox="1"/>
          <p:nvPr/>
        </p:nvSpPr>
        <p:spPr>
          <a:xfrm>
            <a:off x="457200" y="621792"/>
            <a:ext cx="9144000" cy="640080"/>
          </a:xfrm>
          <a:prstGeom prst="rect">
            <a:avLst/>
          </a:prstGeom>
          <a:noFill/>
          <a:ln/>
        </p:spPr>
        <p:txBody>
          <a:bodyPr wrap="square" lIns="0" tIns="0" rIns="0" bIns="0" rtlCol="0" anchor="ctr"/>
          <a:lstStyle/>
          <a:p>
            <a:pPr marL="0" indent="0">
              <a:buNone/>
            </a:pPr>
            <a:r>
              <a:rPr lang="en-US" sz="3400" b="1" dirty="0">
                <a:solidFill>
                  <a:srgbClr val="2B2B2A"/>
                </a:solidFill>
              </a:rPr>
              <a:t>How we know the support is working</a:t>
            </a:r>
            <a:endParaRPr lang="en-US" sz="3400" dirty="0"/>
          </a:p>
        </p:txBody>
      </p:sp>
      <p:pic>
        <p:nvPicPr>
          <p:cNvPr id="4" name="Logo" descr="Fountains High School logo"/>
          <p:cNvPicPr>
            <a:picLocks noChangeAspect="1"/>
          </p:cNvPicPr>
          <p:nvPr/>
        </p:nvPicPr>
        <p:blipFill>
          <a:blip r:embed="rId3"/>
          <a:stretch>
            <a:fillRect/>
          </a:stretch>
        </p:blipFill>
        <p:spPr>
          <a:xfrm>
            <a:off x="10088575" y="384048"/>
            <a:ext cx="1645920" cy="626364"/>
          </a:xfrm>
          <a:prstGeom prst="rect">
            <a:avLst/>
          </a:prstGeom>
        </p:spPr>
      </p:pic>
      <p:sp>
        <p:nvSpPr>
          <p:cNvPr id="5" name="Assess card"/>
          <p:cNvSpPr/>
          <p:nvPr/>
        </p:nvSpPr>
        <p:spPr>
          <a:xfrm>
            <a:off x="457200" y="1463040"/>
            <a:ext cx="2651760" cy="2743200"/>
          </a:xfrm>
          <a:prstGeom prst="roundRect">
            <a:avLst>
              <a:gd name="adj" fmla="val 3448"/>
            </a:avLst>
          </a:prstGeom>
          <a:solidFill>
            <a:srgbClr val="E6F4F9"/>
          </a:solidFill>
          <a:ln w="12700">
            <a:solidFill>
              <a:srgbClr val="E6F4F9"/>
            </a:solidFill>
            <a:prstDash val="solid"/>
          </a:ln>
        </p:spPr>
        <p:txBody>
          <a:bodyPr/>
          <a:lstStyle/>
          <a:p>
            <a:endParaRPr lang="en-GB"/>
          </a:p>
        </p:txBody>
      </p:sp>
      <p:sp>
        <p:nvSpPr>
          <p:cNvPr id="6" name="Assess badge"/>
          <p:cNvSpPr/>
          <p:nvPr/>
        </p:nvSpPr>
        <p:spPr>
          <a:xfrm>
            <a:off x="640080" y="1627632"/>
            <a:ext cx="457200" cy="457200"/>
          </a:xfrm>
          <a:prstGeom prst="ellipse">
            <a:avLst/>
          </a:prstGeom>
          <a:solidFill>
            <a:srgbClr val="00759A"/>
          </a:solidFill>
          <a:ln w="12700">
            <a:solidFill>
              <a:srgbClr val="00759A"/>
            </a:solidFill>
            <a:prstDash val="solid"/>
          </a:ln>
        </p:spPr>
        <p:txBody>
          <a:bodyPr/>
          <a:lstStyle/>
          <a:p>
            <a:endParaRPr lang="en-GB"/>
          </a:p>
        </p:txBody>
      </p:sp>
      <p:sp>
        <p:nvSpPr>
          <p:cNvPr id="7" name="Assess number"/>
          <p:cNvSpPr txBox="1"/>
          <p:nvPr/>
        </p:nvSpPr>
        <p:spPr>
          <a:xfrm>
            <a:off x="640080" y="162763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rPr>
              <a:t>1</a:t>
            </a:r>
            <a:endParaRPr lang="en-US" sz="1600" dirty="0"/>
          </a:p>
        </p:txBody>
      </p:sp>
      <p:sp>
        <p:nvSpPr>
          <p:cNvPr id="8" name="Assess heading"/>
          <p:cNvSpPr txBox="1"/>
          <p:nvPr/>
        </p:nvSpPr>
        <p:spPr>
          <a:xfrm>
            <a:off x="1207008" y="1627632"/>
            <a:ext cx="1737360" cy="457200"/>
          </a:xfrm>
          <a:prstGeom prst="rect">
            <a:avLst/>
          </a:prstGeom>
          <a:noFill/>
          <a:ln/>
        </p:spPr>
        <p:txBody>
          <a:bodyPr wrap="square" lIns="0" tIns="0" rIns="0" bIns="0" rtlCol="0" anchor="ctr"/>
          <a:lstStyle/>
          <a:p>
            <a:pPr marL="0" indent="0">
              <a:buNone/>
            </a:pPr>
            <a:r>
              <a:rPr lang="en-US" sz="2000" b="1" dirty="0">
                <a:solidFill>
                  <a:srgbClr val="00759A"/>
                </a:solidFill>
              </a:rPr>
              <a:t>Assess</a:t>
            </a:r>
            <a:endParaRPr lang="en-US" sz="2000" dirty="0"/>
          </a:p>
        </p:txBody>
      </p:sp>
      <p:sp>
        <p:nvSpPr>
          <p:cNvPr id="9" name="Assess detail"/>
          <p:cNvSpPr txBox="1"/>
          <p:nvPr/>
        </p:nvSpPr>
        <p:spPr>
          <a:xfrm>
            <a:off x="594360" y="2212848"/>
            <a:ext cx="2395728" cy="1920240"/>
          </a:xfrm>
          <a:prstGeom prst="rect">
            <a:avLst/>
          </a:prstGeom>
          <a:noFill/>
          <a:ln/>
        </p:spPr>
        <p:txBody>
          <a:bodyPr wrap="square" lIns="25400" tIns="50800" rIns="50800" bIns="25400" rtlCol="0" anchor="t"/>
          <a:lstStyle/>
          <a:p>
            <a:pPr marL="139700" indent="-139700">
              <a:spcAft>
                <a:spcPts val="300"/>
              </a:spcAft>
              <a:buSzPct val="100000"/>
              <a:buChar char="•"/>
            </a:pPr>
            <a:r>
              <a:rPr lang="en-US" sz="1300" dirty="0">
                <a:solidFill>
                  <a:srgbClr val="2B2B2A"/>
                </a:solidFill>
              </a:rPr>
              <a:t>Every pupil’s EHCP sets out needs and provision</a:t>
            </a:r>
            <a:endParaRPr lang="en-US" sz="1300" dirty="0"/>
          </a:p>
          <a:p>
            <a:pPr marL="139700" indent="-139700">
              <a:spcAft>
                <a:spcPts val="300"/>
              </a:spcAft>
              <a:buSzPct val="100000"/>
              <a:buChar char="•"/>
            </a:pPr>
            <a:r>
              <a:rPr lang="en-US" sz="1300" dirty="0">
                <a:solidFill>
                  <a:srgbClr val="2B2B2A"/>
                </a:solidFill>
              </a:rPr>
              <a:t>Baselines such as RCADS for social and emotional needs</a:t>
            </a:r>
            <a:endParaRPr lang="en-US" sz="1300" dirty="0"/>
          </a:p>
          <a:p>
            <a:pPr marL="139700" indent="-139700">
              <a:spcAft>
                <a:spcPts val="300"/>
              </a:spcAft>
              <a:buSzPct val="100000"/>
              <a:buChar char="•"/>
            </a:pPr>
            <a:r>
              <a:rPr lang="en-US" sz="1300" dirty="0">
                <a:solidFill>
                  <a:srgbClr val="2B2B2A"/>
                </a:solidFill>
              </a:rPr>
              <a:t>SALT, OT and sensory assessments</a:t>
            </a:r>
          </a:p>
          <a:p>
            <a:pPr marL="139700" indent="-139700">
              <a:spcAft>
                <a:spcPts val="300"/>
              </a:spcAft>
              <a:buSzPct val="100000"/>
              <a:buChar char="•"/>
            </a:pPr>
            <a:r>
              <a:rPr lang="en-US" sz="1300" dirty="0">
                <a:solidFill>
                  <a:srgbClr val="2B2B2A"/>
                </a:solidFill>
              </a:rPr>
              <a:t>Thrive Online</a:t>
            </a:r>
            <a:endParaRPr lang="en-US" sz="1300" dirty="0"/>
          </a:p>
          <a:p>
            <a:pPr marL="139700" indent="-139700">
              <a:spcAft>
                <a:spcPts val="300"/>
              </a:spcAft>
              <a:buSzPct val="100000"/>
              <a:buChar char="•"/>
            </a:pPr>
            <a:r>
              <a:rPr lang="en-US" sz="1300" dirty="0">
                <a:solidFill>
                  <a:srgbClr val="2B2B2A"/>
                </a:solidFill>
              </a:rPr>
              <a:t>Tracking against the Fountains Continuum</a:t>
            </a:r>
            <a:endParaRPr lang="en-US" sz="1300" dirty="0"/>
          </a:p>
        </p:txBody>
      </p:sp>
      <p:sp>
        <p:nvSpPr>
          <p:cNvPr id="10" name="Plan card"/>
          <p:cNvSpPr/>
          <p:nvPr/>
        </p:nvSpPr>
        <p:spPr>
          <a:xfrm>
            <a:off x="3332348" y="1463040"/>
            <a:ext cx="2651760" cy="2743200"/>
          </a:xfrm>
          <a:prstGeom prst="roundRect">
            <a:avLst>
              <a:gd name="adj" fmla="val 3448"/>
            </a:avLst>
          </a:prstGeom>
          <a:solidFill>
            <a:srgbClr val="E6F4F9"/>
          </a:solidFill>
          <a:ln w="12700">
            <a:solidFill>
              <a:srgbClr val="E6F4F9"/>
            </a:solidFill>
            <a:prstDash val="solid"/>
          </a:ln>
        </p:spPr>
        <p:txBody>
          <a:bodyPr/>
          <a:lstStyle/>
          <a:p>
            <a:endParaRPr lang="en-GB"/>
          </a:p>
        </p:txBody>
      </p:sp>
      <p:sp>
        <p:nvSpPr>
          <p:cNvPr id="11" name="Plan badge"/>
          <p:cNvSpPr/>
          <p:nvPr/>
        </p:nvSpPr>
        <p:spPr>
          <a:xfrm>
            <a:off x="3515228" y="1627632"/>
            <a:ext cx="457200" cy="457200"/>
          </a:xfrm>
          <a:prstGeom prst="ellipse">
            <a:avLst/>
          </a:prstGeom>
          <a:solidFill>
            <a:srgbClr val="00759A"/>
          </a:solidFill>
          <a:ln w="12700">
            <a:solidFill>
              <a:srgbClr val="00759A"/>
            </a:solidFill>
            <a:prstDash val="solid"/>
          </a:ln>
        </p:spPr>
        <p:txBody>
          <a:bodyPr/>
          <a:lstStyle/>
          <a:p>
            <a:endParaRPr lang="en-GB"/>
          </a:p>
        </p:txBody>
      </p:sp>
      <p:sp>
        <p:nvSpPr>
          <p:cNvPr id="12" name="Plan number"/>
          <p:cNvSpPr txBox="1"/>
          <p:nvPr/>
        </p:nvSpPr>
        <p:spPr>
          <a:xfrm>
            <a:off x="3515228" y="162763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rPr>
              <a:t>2</a:t>
            </a:r>
            <a:endParaRPr lang="en-US" sz="1600" dirty="0"/>
          </a:p>
        </p:txBody>
      </p:sp>
      <p:sp>
        <p:nvSpPr>
          <p:cNvPr id="13" name="Plan heading"/>
          <p:cNvSpPr txBox="1"/>
          <p:nvPr/>
        </p:nvSpPr>
        <p:spPr>
          <a:xfrm>
            <a:off x="4082156" y="1627632"/>
            <a:ext cx="1737360" cy="457200"/>
          </a:xfrm>
          <a:prstGeom prst="rect">
            <a:avLst/>
          </a:prstGeom>
          <a:noFill/>
          <a:ln/>
        </p:spPr>
        <p:txBody>
          <a:bodyPr wrap="square" lIns="0" tIns="0" rIns="0" bIns="0" rtlCol="0" anchor="ctr"/>
          <a:lstStyle/>
          <a:p>
            <a:pPr marL="0" indent="0">
              <a:buNone/>
            </a:pPr>
            <a:r>
              <a:rPr lang="en-US" sz="2000" b="1" dirty="0">
                <a:solidFill>
                  <a:srgbClr val="00759A"/>
                </a:solidFill>
              </a:rPr>
              <a:t>Plan</a:t>
            </a:r>
            <a:endParaRPr lang="en-US" sz="2000" dirty="0"/>
          </a:p>
        </p:txBody>
      </p:sp>
      <p:sp>
        <p:nvSpPr>
          <p:cNvPr id="14" name="Plan detail"/>
          <p:cNvSpPr txBox="1"/>
          <p:nvPr/>
        </p:nvSpPr>
        <p:spPr>
          <a:xfrm>
            <a:off x="3469508" y="2212848"/>
            <a:ext cx="2395728" cy="1920240"/>
          </a:xfrm>
          <a:prstGeom prst="rect">
            <a:avLst/>
          </a:prstGeom>
          <a:noFill/>
          <a:ln/>
        </p:spPr>
        <p:txBody>
          <a:bodyPr wrap="square" lIns="25400" tIns="50800" rIns="50800" bIns="25400" rtlCol="0" anchor="t"/>
          <a:lstStyle/>
          <a:p>
            <a:pPr marL="139700" indent="-139700">
              <a:spcAft>
                <a:spcPts val="300"/>
              </a:spcAft>
              <a:buSzPct val="100000"/>
              <a:buChar char="•"/>
            </a:pPr>
            <a:r>
              <a:rPr lang="en-US" sz="1300" dirty="0">
                <a:solidFill>
                  <a:srgbClr val="2B2B2A"/>
                </a:solidFill>
              </a:rPr>
              <a:t>Focused learning planning to support progress towards EHCP outcomes</a:t>
            </a:r>
            <a:endParaRPr lang="en-US" sz="1300" dirty="0"/>
          </a:p>
          <a:p>
            <a:pPr marL="139700" indent="-139700">
              <a:spcAft>
                <a:spcPts val="300"/>
              </a:spcAft>
              <a:buSzPct val="100000"/>
              <a:buChar char="•"/>
            </a:pPr>
            <a:r>
              <a:rPr lang="en-US" sz="1300" dirty="0">
                <a:solidFill>
                  <a:srgbClr val="2B2B2A"/>
                </a:solidFill>
              </a:rPr>
              <a:t>Individual targets on Evidence for Learning and Arbor</a:t>
            </a:r>
            <a:endParaRPr lang="en-US" sz="1300" dirty="0"/>
          </a:p>
          <a:p>
            <a:pPr marL="139700" indent="-139700">
              <a:spcAft>
                <a:spcPts val="300"/>
              </a:spcAft>
              <a:buSzPct val="100000"/>
              <a:buChar char="•"/>
            </a:pPr>
            <a:r>
              <a:rPr lang="en-US" sz="1300" dirty="0">
                <a:solidFill>
                  <a:srgbClr val="2B2B2A"/>
                </a:solidFill>
              </a:rPr>
              <a:t>Transition Plans from Year 9</a:t>
            </a:r>
          </a:p>
          <a:p>
            <a:pPr marL="139700" indent="-139700">
              <a:spcAft>
                <a:spcPts val="300"/>
              </a:spcAft>
              <a:buSzPct val="100000"/>
              <a:buChar char="•"/>
            </a:pPr>
            <a:r>
              <a:rPr lang="en-US" sz="1300" dirty="0">
                <a:solidFill>
                  <a:srgbClr val="2B2B2A"/>
                </a:solidFill>
              </a:rPr>
              <a:t>Preparation for Adulthood/ transition planning </a:t>
            </a:r>
            <a:endParaRPr lang="en-US" sz="1300" dirty="0"/>
          </a:p>
        </p:txBody>
      </p:sp>
      <p:sp>
        <p:nvSpPr>
          <p:cNvPr id="15" name="Do card"/>
          <p:cNvSpPr/>
          <p:nvPr/>
        </p:nvSpPr>
        <p:spPr>
          <a:xfrm>
            <a:off x="6207496" y="1463040"/>
            <a:ext cx="2651760" cy="2743200"/>
          </a:xfrm>
          <a:prstGeom prst="roundRect">
            <a:avLst>
              <a:gd name="adj" fmla="val 3448"/>
            </a:avLst>
          </a:prstGeom>
          <a:solidFill>
            <a:srgbClr val="E6F4F9"/>
          </a:solidFill>
          <a:ln w="12700">
            <a:solidFill>
              <a:srgbClr val="E6F4F9"/>
            </a:solidFill>
            <a:prstDash val="solid"/>
          </a:ln>
        </p:spPr>
        <p:txBody>
          <a:bodyPr/>
          <a:lstStyle/>
          <a:p>
            <a:endParaRPr lang="en-GB"/>
          </a:p>
        </p:txBody>
      </p:sp>
      <p:sp>
        <p:nvSpPr>
          <p:cNvPr id="16" name="Do badge"/>
          <p:cNvSpPr/>
          <p:nvPr/>
        </p:nvSpPr>
        <p:spPr>
          <a:xfrm>
            <a:off x="6390376" y="1627632"/>
            <a:ext cx="457200" cy="457200"/>
          </a:xfrm>
          <a:prstGeom prst="ellipse">
            <a:avLst/>
          </a:prstGeom>
          <a:solidFill>
            <a:srgbClr val="00759A"/>
          </a:solidFill>
          <a:ln w="12700">
            <a:solidFill>
              <a:srgbClr val="00759A"/>
            </a:solidFill>
            <a:prstDash val="solid"/>
          </a:ln>
        </p:spPr>
        <p:txBody>
          <a:bodyPr/>
          <a:lstStyle/>
          <a:p>
            <a:endParaRPr lang="en-GB"/>
          </a:p>
        </p:txBody>
      </p:sp>
      <p:sp>
        <p:nvSpPr>
          <p:cNvPr id="17" name="Do number"/>
          <p:cNvSpPr txBox="1"/>
          <p:nvPr/>
        </p:nvSpPr>
        <p:spPr>
          <a:xfrm>
            <a:off x="6390376" y="162763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rPr>
              <a:t>3</a:t>
            </a:r>
            <a:endParaRPr lang="en-US" sz="1600" dirty="0"/>
          </a:p>
        </p:txBody>
      </p:sp>
      <p:sp>
        <p:nvSpPr>
          <p:cNvPr id="18" name="Do heading"/>
          <p:cNvSpPr txBox="1"/>
          <p:nvPr/>
        </p:nvSpPr>
        <p:spPr>
          <a:xfrm>
            <a:off x="6957304" y="1627632"/>
            <a:ext cx="1737360" cy="457200"/>
          </a:xfrm>
          <a:prstGeom prst="rect">
            <a:avLst/>
          </a:prstGeom>
          <a:noFill/>
          <a:ln/>
        </p:spPr>
        <p:txBody>
          <a:bodyPr wrap="square" lIns="0" tIns="0" rIns="0" bIns="0" rtlCol="0" anchor="ctr"/>
          <a:lstStyle/>
          <a:p>
            <a:pPr marL="0" indent="0">
              <a:buNone/>
            </a:pPr>
            <a:r>
              <a:rPr lang="en-US" sz="2000" b="1" dirty="0">
                <a:solidFill>
                  <a:srgbClr val="00759A"/>
                </a:solidFill>
              </a:rPr>
              <a:t>Do</a:t>
            </a:r>
            <a:endParaRPr lang="en-US" sz="2000" dirty="0"/>
          </a:p>
        </p:txBody>
      </p:sp>
      <p:sp>
        <p:nvSpPr>
          <p:cNvPr id="19" name="Do detail"/>
          <p:cNvSpPr txBox="1"/>
          <p:nvPr/>
        </p:nvSpPr>
        <p:spPr>
          <a:xfrm>
            <a:off x="6344656" y="2212848"/>
            <a:ext cx="2395728" cy="1920240"/>
          </a:xfrm>
          <a:prstGeom prst="rect">
            <a:avLst/>
          </a:prstGeom>
          <a:noFill/>
          <a:ln/>
        </p:spPr>
        <p:txBody>
          <a:bodyPr wrap="square" lIns="25400" tIns="50800" rIns="50800" bIns="25400" rtlCol="0" anchor="t"/>
          <a:lstStyle/>
          <a:p>
            <a:pPr marL="139700" indent="-139700">
              <a:spcAft>
                <a:spcPts val="300"/>
              </a:spcAft>
              <a:buSzPct val="100000"/>
              <a:buChar char="•"/>
            </a:pPr>
            <a:r>
              <a:rPr lang="en-US" sz="1300" dirty="0">
                <a:solidFill>
                  <a:srgbClr val="2B2B2A"/>
                </a:solidFill>
              </a:rPr>
              <a:t>Targets taught in daily Focused Learning sessions</a:t>
            </a:r>
            <a:endParaRPr lang="en-US" sz="1300" dirty="0"/>
          </a:p>
          <a:p>
            <a:pPr marL="139700" indent="-139700">
              <a:spcAft>
                <a:spcPts val="300"/>
              </a:spcAft>
              <a:buSzPct val="100000"/>
              <a:buChar char="•"/>
            </a:pPr>
            <a:r>
              <a:rPr lang="en-US" sz="1300" dirty="0">
                <a:solidFill>
                  <a:srgbClr val="2B2B2A"/>
                </a:solidFill>
              </a:rPr>
              <a:t>Therapy strategies built into daily teaching by trained staff</a:t>
            </a:r>
            <a:endParaRPr lang="en-US" sz="1300" dirty="0"/>
          </a:p>
          <a:p>
            <a:pPr marL="139700" indent="-139700">
              <a:spcAft>
                <a:spcPts val="300"/>
              </a:spcAft>
              <a:buSzPct val="100000"/>
              <a:buChar char="•"/>
            </a:pPr>
            <a:r>
              <a:rPr lang="en-US" sz="1300" dirty="0">
                <a:solidFill>
                  <a:srgbClr val="2B2B2A"/>
                </a:solidFill>
              </a:rPr>
              <a:t>In house interventions such as Thrive, Nurture, RISE, Drawing and Talking and Rebound</a:t>
            </a:r>
          </a:p>
          <a:p>
            <a:pPr marL="139700" indent="-139700">
              <a:spcAft>
                <a:spcPts val="300"/>
              </a:spcAft>
              <a:buSzPct val="100000"/>
              <a:buChar char="•"/>
            </a:pPr>
            <a:r>
              <a:rPr lang="en-US" sz="1300" dirty="0">
                <a:solidFill>
                  <a:srgbClr val="2B2B2A"/>
                </a:solidFill>
              </a:rPr>
              <a:t>FASST team interventions</a:t>
            </a:r>
          </a:p>
          <a:p>
            <a:pPr marL="139700" indent="-139700">
              <a:spcAft>
                <a:spcPts val="300"/>
              </a:spcAft>
              <a:buSzPct val="100000"/>
              <a:buChar char="•"/>
            </a:pPr>
            <a:r>
              <a:rPr lang="en-US" sz="1300" dirty="0">
                <a:solidFill>
                  <a:srgbClr val="2B2B2A"/>
                </a:solidFill>
              </a:rPr>
              <a:t>SALT/ OT support</a:t>
            </a:r>
            <a:endParaRPr lang="en-US" sz="1300" dirty="0"/>
          </a:p>
        </p:txBody>
      </p:sp>
      <p:sp>
        <p:nvSpPr>
          <p:cNvPr id="20" name="Review card"/>
          <p:cNvSpPr/>
          <p:nvPr/>
        </p:nvSpPr>
        <p:spPr>
          <a:xfrm>
            <a:off x="9082644" y="1463040"/>
            <a:ext cx="2651760" cy="2743200"/>
          </a:xfrm>
          <a:prstGeom prst="roundRect">
            <a:avLst>
              <a:gd name="adj" fmla="val 3448"/>
            </a:avLst>
          </a:prstGeom>
          <a:solidFill>
            <a:srgbClr val="E6F4F9"/>
          </a:solidFill>
          <a:ln w="12700">
            <a:solidFill>
              <a:srgbClr val="E6F4F9"/>
            </a:solidFill>
            <a:prstDash val="solid"/>
          </a:ln>
        </p:spPr>
        <p:txBody>
          <a:bodyPr/>
          <a:lstStyle/>
          <a:p>
            <a:endParaRPr lang="en-GB"/>
          </a:p>
        </p:txBody>
      </p:sp>
      <p:sp>
        <p:nvSpPr>
          <p:cNvPr id="21" name="Review badge"/>
          <p:cNvSpPr/>
          <p:nvPr/>
        </p:nvSpPr>
        <p:spPr>
          <a:xfrm>
            <a:off x="9265524" y="1627632"/>
            <a:ext cx="457200" cy="457200"/>
          </a:xfrm>
          <a:prstGeom prst="ellipse">
            <a:avLst/>
          </a:prstGeom>
          <a:solidFill>
            <a:srgbClr val="00759A"/>
          </a:solidFill>
          <a:ln w="12700">
            <a:solidFill>
              <a:srgbClr val="00759A"/>
            </a:solidFill>
            <a:prstDash val="solid"/>
          </a:ln>
        </p:spPr>
        <p:txBody>
          <a:bodyPr/>
          <a:lstStyle/>
          <a:p>
            <a:endParaRPr lang="en-GB"/>
          </a:p>
        </p:txBody>
      </p:sp>
      <p:sp>
        <p:nvSpPr>
          <p:cNvPr id="22" name="Review number"/>
          <p:cNvSpPr txBox="1"/>
          <p:nvPr/>
        </p:nvSpPr>
        <p:spPr>
          <a:xfrm>
            <a:off x="9265524" y="162763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rPr>
              <a:t>4</a:t>
            </a:r>
            <a:endParaRPr lang="en-US" sz="1600" dirty="0"/>
          </a:p>
        </p:txBody>
      </p:sp>
      <p:sp>
        <p:nvSpPr>
          <p:cNvPr id="23" name="Review heading"/>
          <p:cNvSpPr txBox="1"/>
          <p:nvPr/>
        </p:nvSpPr>
        <p:spPr>
          <a:xfrm>
            <a:off x="9832452" y="1627632"/>
            <a:ext cx="1737360" cy="457200"/>
          </a:xfrm>
          <a:prstGeom prst="rect">
            <a:avLst/>
          </a:prstGeom>
          <a:noFill/>
          <a:ln/>
        </p:spPr>
        <p:txBody>
          <a:bodyPr wrap="square" lIns="0" tIns="0" rIns="0" bIns="0" rtlCol="0" anchor="ctr"/>
          <a:lstStyle/>
          <a:p>
            <a:pPr marL="0" indent="0">
              <a:buNone/>
            </a:pPr>
            <a:r>
              <a:rPr lang="en-US" sz="2000" b="1" dirty="0">
                <a:solidFill>
                  <a:srgbClr val="00759A"/>
                </a:solidFill>
              </a:rPr>
              <a:t>Review</a:t>
            </a:r>
            <a:endParaRPr lang="en-US" sz="2000" dirty="0"/>
          </a:p>
        </p:txBody>
      </p:sp>
      <p:sp>
        <p:nvSpPr>
          <p:cNvPr id="24" name="Review detail"/>
          <p:cNvSpPr txBox="1"/>
          <p:nvPr/>
        </p:nvSpPr>
        <p:spPr>
          <a:xfrm>
            <a:off x="9219804" y="2212848"/>
            <a:ext cx="2395728" cy="1920240"/>
          </a:xfrm>
          <a:prstGeom prst="rect">
            <a:avLst/>
          </a:prstGeom>
          <a:noFill/>
          <a:ln/>
        </p:spPr>
        <p:txBody>
          <a:bodyPr wrap="square" lIns="25400" tIns="50800" rIns="50800" bIns="25400" rtlCol="0" anchor="t"/>
          <a:lstStyle/>
          <a:p>
            <a:pPr marL="139700" indent="-139700">
              <a:spcAft>
                <a:spcPts val="300"/>
              </a:spcAft>
              <a:buSzPct val="100000"/>
              <a:buChar char="•"/>
            </a:pPr>
            <a:r>
              <a:rPr lang="en-US" sz="1300" dirty="0">
                <a:solidFill>
                  <a:srgbClr val="2B2B2A"/>
                </a:solidFill>
              </a:rPr>
              <a:t>Progress recorded on Arbor every term</a:t>
            </a:r>
            <a:endParaRPr lang="en-US" sz="1300" dirty="0"/>
          </a:p>
          <a:p>
            <a:pPr marL="139700" indent="-139700">
              <a:spcAft>
                <a:spcPts val="300"/>
              </a:spcAft>
              <a:buSzPct val="100000"/>
              <a:buChar char="•"/>
            </a:pPr>
            <a:r>
              <a:rPr lang="en-US" sz="1300" dirty="0">
                <a:solidFill>
                  <a:srgbClr val="2B2B2A"/>
                </a:solidFill>
              </a:rPr>
              <a:t>Outcomes reviewed annually at the EHCP review</a:t>
            </a:r>
            <a:endParaRPr lang="en-US" sz="1300" dirty="0"/>
          </a:p>
          <a:p>
            <a:pPr marL="139700" indent="-139700">
              <a:spcAft>
                <a:spcPts val="300"/>
              </a:spcAft>
              <a:buSzPct val="100000"/>
              <a:buChar char="•"/>
            </a:pPr>
            <a:r>
              <a:rPr lang="en-US" sz="1300" dirty="0">
                <a:solidFill>
                  <a:srgbClr val="2B2B2A"/>
                </a:solidFill>
              </a:rPr>
              <a:t>Overseen by the Deputy Head/SENCo and SLT</a:t>
            </a:r>
            <a:endParaRPr lang="en-US" sz="1300" dirty="0"/>
          </a:p>
          <a:p>
            <a:pPr marL="139700" indent="-139700">
              <a:spcAft>
                <a:spcPts val="300"/>
              </a:spcAft>
              <a:buSzPct val="100000"/>
              <a:buChar char="•"/>
            </a:pPr>
            <a:r>
              <a:rPr lang="en-US" sz="1300" dirty="0">
                <a:solidFill>
                  <a:srgbClr val="2B2B2A"/>
                </a:solidFill>
              </a:rPr>
              <a:t>Work moderated with local special and Esteem MAT schools</a:t>
            </a:r>
            <a:endParaRPr lang="en-US" sz="1300" dirty="0"/>
          </a:p>
        </p:txBody>
      </p:sp>
      <p:sp>
        <p:nvSpPr>
          <p:cNvPr id="25" name="Pupil voice card"/>
          <p:cNvSpPr/>
          <p:nvPr/>
        </p:nvSpPr>
        <p:spPr>
          <a:xfrm>
            <a:off x="457200" y="4389120"/>
            <a:ext cx="3611880" cy="2057400"/>
          </a:xfrm>
          <a:prstGeom prst="roundRect">
            <a:avLst>
              <a:gd name="adj" fmla="val 4444"/>
            </a:avLst>
          </a:prstGeom>
          <a:solidFill>
            <a:srgbClr val="FFFFFF"/>
          </a:solidFill>
          <a:ln w="19050">
            <a:solidFill>
              <a:srgbClr val="00A1C8"/>
            </a:solidFill>
            <a:prstDash val="solid"/>
          </a:ln>
        </p:spPr>
        <p:txBody>
          <a:bodyPr/>
          <a:lstStyle/>
          <a:p>
            <a:endParaRPr lang="en-GB"/>
          </a:p>
        </p:txBody>
      </p:sp>
      <p:sp>
        <p:nvSpPr>
          <p:cNvPr id="26" name="Pupil voice heading"/>
          <p:cNvSpPr txBox="1"/>
          <p:nvPr/>
        </p:nvSpPr>
        <p:spPr>
          <a:xfrm>
            <a:off x="640080" y="4480560"/>
            <a:ext cx="3291840" cy="384048"/>
          </a:xfrm>
          <a:prstGeom prst="rect">
            <a:avLst/>
          </a:prstGeom>
          <a:noFill/>
          <a:ln/>
        </p:spPr>
        <p:txBody>
          <a:bodyPr wrap="square" lIns="0" tIns="0" rIns="0" bIns="0" rtlCol="0" anchor="ctr"/>
          <a:lstStyle/>
          <a:p>
            <a:pPr marL="0" indent="0">
              <a:buNone/>
            </a:pPr>
            <a:r>
              <a:rPr lang="en-US" sz="1700" b="1" dirty="0">
                <a:solidFill>
                  <a:srgbClr val="00759A"/>
                </a:solidFill>
              </a:rPr>
              <a:t>Pupil voice</a:t>
            </a:r>
            <a:endParaRPr lang="en-US" sz="1700" dirty="0"/>
          </a:p>
        </p:txBody>
      </p:sp>
      <p:sp>
        <p:nvSpPr>
          <p:cNvPr id="27" name="Pupil voice detail"/>
          <p:cNvSpPr txBox="1"/>
          <p:nvPr/>
        </p:nvSpPr>
        <p:spPr>
          <a:xfrm>
            <a:off x="566928" y="4892040"/>
            <a:ext cx="3401568" cy="1481328"/>
          </a:xfrm>
          <a:prstGeom prst="rect">
            <a:avLst/>
          </a:prstGeom>
          <a:noFill/>
          <a:ln/>
        </p:spPr>
        <p:txBody>
          <a:bodyPr wrap="square" lIns="25400" tIns="50800" rIns="50800" bIns="25400" rtlCol="0" anchor="t"/>
          <a:lstStyle/>
          <a:p>
            <a:pPr marL="139700" indent="-139700">
              <a:spcAft>
                <a:spcPts val="300"/>
              </a:spcAft>
              <a:buSzPct val="100000"/>
              <a:buChar char="•"/>
            </a:pPr>
            <a:r>
              <a:rPr lang="en-US" sz="1200" dirty="0">
                <a:solidFill>
                  <a:srgbClr val="2B2B2A"/>
                </a:solidFill>
              </a:rPr>
              <a:t>Views gathered for every EHCP review, attending where appropriate</a:t>
            </a:r>
            <a:endParaRPr lang="en-US" sz="1200" dirty="0"/>
          </a:p>
          <a:p>
            <a:pPr marL="139700" indent="-139700">
              <a:spcAft>
                <a:spcPts val="300"/>
              </a:spcAft>
              <a:buSzPct val="100000"/>
              <a:buChar char="•"/>
            </a:pPr>
            <a:r>
              <a:rPr lang="en-US" sz="1200" dirty="0">
                <a:solidFill>
                  <a:srgbClr val="2B2B2A"/>
                </a:solidFill>
              </a:rPr>
              <a:t>Progress evenings</a:t>
            </a:r>
            <a:endParaRPr lang="en-US" sz="1200" dirty="0"/>
          </a:p>
          <a:p>
            <a:pPr marL="139700" indent="-139700">
              <a:spcAft>
                <a:spcPts val="300"/>
              </a:spcAft>
              <a:buSzPct val="100000"/>
              <a:buChar char="•"/>
            </a:pPr>
            <a:r>
              <a:rPr lang="en-US" sz="1200" dirty="0">
                <a:solidFill>
                  <a:srgbClr val="2B2B2A"/>
                </a:solidFill>
              </a:rPr>
              <a:t>Student Council, Eco and Online Safety committees</a:t>
            </a:r>
            <a:endParaRPr lang="en-US" sz="1200" dirty="0"/>
          </a:p>
          <a:p>
            <a:pPr marL="139700" indent="-139700">
              <a:spcAft>
                <a:spcPts val="300"/>
              </a:spcAft>
              <a:buSzPct val="100000"/>
              <a:buChar char="•"/>
            </a:pPr>
            <a:r>
              <a:rPr lang="en-US" sz="1200" dirty="0">
                <a:solidFill>
                  <a:srgbClr val="2B2B2A"/>
                </a:solidFill>
              </a:rPr>
              <a:t>Careers meetings at key transition points</a:t>
            </a:r>
          </a:p>
          <a:p>
            <a:pPr marL="139700" indent="-139700">
              <a:spcAft>
                <a:spcPts val="300"/>
              </a:spcAft>
              <a:buSzPct val="100000"/>
              <a:buChar char="•"/>
            </a:pPr>
            <a:r>
              <a:rPr lang="en-US" sz="1200" dirty="0">
                <a:solidFill>
                  <a:srgbClr val="2B2B2A"/>
                </a:solidFill>
              </a:rPr>
              <a:t>Student voice captured on safeguarding and curriculum</a:t>
            </a:r>
            <a:endParaRPr lang="en-US" sz="1200" dirty="0"/>
          </a:p>
        </p:txBody>
      </p:sp>
      <p:sp>
        <p:nvSpPr>
          <p:cNvPr id="28" name="Parent voice card"/>
          <p:cNvSpPr/>
          <p:nvPr/>
        </p:nvSpPr>
        <p:spPr>
          <a:xfrm>
            <a:off x="4246748" y="4389120"/>
            <a:ext cx="3611880" cy="2057400"/>
          </a:xfrm>
          <a:prstGeom prst="roundRect">
            <a:avLst>
              <a:gd name="adj" fmla="val 4444"/>
            </a:avLst>
          </a:prstGeom>
          <a:solidFill>
            <a:srgbClr val="FFFFFF"/>
          </a:solidFill>
          <a:ln w="19050">
            <a:solidFill>
              <a:srgbClr val="00A1C8"/>
            </a:solidFill>
            <a:prstDash val="solid"/>
          </a:ln>
        </p:spPr>
        <p:txBody>
          <a:bodyPr/>
          <a:lstStyle/>
          <a:p>
            <a:endParaRPr lang="en-GB"/>
          </a:p>
        </p:txBody>
      </p:sp>
      <p:sp>
        <p:nvSpPr>
          <p:cNvPr id="29" name="Parent voice heading"/>
          <p:cNvSpPr txBox="1"/>
          <p:nvPr/>
        </p:nvSpPr>
        <p:spPr>
          <a:xfrm>
            <a:off x="4429628" y="4480560"/>
            <a:ext cx="3291840" cy="384048"/>
          </a:xfrm>
          <a:prstGeom prst="rect">
            <a:avLst/>
          </a:prstGeom>
          <a:noFill/>
          <a:ln/>
        </p:spPr>
        <p:txBody>
          <a:bodyPr wrap="square" lIns="0" tIns="0" rIns="0" bIns="0" rtlCol="0" anchor="ctr"/>
          <a:lstStyle/>
          <a:p>
            <a:pPr marL="0" indent="0">
              <a:buNone/>
            </a:pPr>
            <a:r>
              <a:rPr lang="en-US" sz="1700" b="1" dirty="0">
                <a:solidFill>
                  <a:srgbClr val="00759A"/>
                </a:solidFill>
              </a:rPr>
              <a:t>Parent voice</a:t>
            </a:r>
            <a:endParaRPr lang="en-US" sz="1700" dirty="0"/>
          </a:p>
        </p:txBody>
      </p:sp>
      <p:sp>
        <p:nvSpPr>
          <p:cNvPr id="30" name="Parent voice detail"/>
          <p:cNvSpPr txBox="1"/>
          <p:nvPr/>
        </p:nvSpPr>
        <p:spPr>
          <a:xfrm>
            <a:off x="4356476" y="4892040"/>
            <a:ext cx="3401568" cy="1481328"/>
          </a:xfrm>
          <a:prstGeom prst="rect">
            <a:avLst/>
          </a:prstGeom>
          <a:noFill/>
          <a:ln/>
        </p:spPr>
        <p:txBody>
          <a:bodyPr wrap="square" lIns="25400" tIns="50800" rIns="50800" bIns="25400" rtlCol="0" anchor="t"/>
          <a:lstStyle/>
          <a:p>
            <a:pPr marL="139700" indent="-139700">
              <a:spcAft>
                <a:spcPts val="300"/>
              </a:spcAft>
              <a:buSzPct val="100000"/>
              <a:buChar char="•"/>
            </a:pPr>
            <a:r>
              <a:rPr lang="en-US" sz="1200" dirty="0">
                <a:solidFill>
                  <a:srgbClr val="2B2B2A"/>
                </a:solidFill>
              </a:rPr>
              <a:t>Home-school diaries where appropriate</a:t>
            </a:r>
            <a:endParaRPr lang="en-US" sz="1200" dirty="0"/>
          </a:p>
          <a:p>
            <a:pPr marL="139700" indent="-139700">
              <a:spcAft>
                <a:spcPts val="300"/>
              </a:spcAft>
              <a:buSzPct val="100000"/>
              <a:buChar char="•"/>
            </a:pPr>
            <a:r>
              <a:rPr lang="en-US" sz="1200" dirty="0">
                <a:solidFill>
                  <a:srgbClr val="2B2B2A"/>
                </a:solidFill>
              </a:rPr>
              <a:t>Progress evenings and the EHCP review</a:t>
            </a:r>
            <a:endParaRPr lang="en-US" sz="1200" dirty="0"/>
          </a:p>
          <a:p>
            <a:pPr marL="139700" indent="-139700">
              <a:spcAft>
                <a:spcPts val="300"/>
              </a:spcAft>
              <a:buSzPct val="100000"/>
              <a:buChar char="•"/>
            </a:pPr>
            <a:r>
              <a:rPr lang="en-US" sz="1200" dirty="0">
                <a:solidFill>
                  <a:srgbClr val="2B2B2A"/>
                </a:solidFill>
              </a:rPr>
              <a:t>Contact with staff at any time</a:t>
            </a:r>
            <a:endParaRPr lang="en-US" sz="1200" dirty="0"/>
          </a:p>
          <a:p>
            <a:pPr marL="139700" indent="-139700">
              <a:spcAft>
                <a:spcPts val="300"/>
              </a:spcAft>
              <a:buSzPct val="100000"/>
              <a:buChar char="•"/>
            </a:pPr>
            <a:r>
              <a:rPr lang="en-US" sz="1200" dirty="0">
                <a:solidFill>
                  <a:srgbClr val="2B2B2A"/>
                </a:solidFill>
              </a:rPr>
              <a:t>Information events with the Family Support Team</a:t>
            </a:r>
          </a:p>
          <a:p>
            <a:pPr marL="139700" indent="-139700">
              <a:spcAft>
                <a:spcPts val="300"/>
              </a:spcAft>
              <a:buSzPct val="100000"/>
              <a:buChar char="•"/>
            </a:pPr>
            <a:r>
              <a:rPr lang="en-US" sz="1200" dirty="0">
                <a:solidFill>
                  <a:srgbClr val="2B2B2A"/>
                </a:solidFill>
              </a:rPr>
              <a:t>Parent/ Carer surveys</a:t>
            </a:r>
          </a:p>
          <a:p>
            <a:pPr marL="139700" indent="-139700">
              <a:spcAft>
                <a:spcPts val="300"/>
              </a:spcAft>
              <a:buSzPct val="100000"/>
              <a:buChar char="•"/>
            </a:pPr>
            <a:r>
              <a:rPr lang="en-US" sz="1200" dirty="0">
                <a:solidFill>
                  <a:srgbClr val="2B2B2A"/>
                </a:solidFill>
              </a:rPr>
              <a:t>Parental engagement through events</a:t>
            </a:r>
            <a:endParaRPr lang="en-US" sz="1200" dirty="0"/>
          </a:p>
        </p:txBody>
      </p:sp>
      <p:sp>
        <p:nvSpPr>
          <p:cNvPr id="31" name="Preparation for adulthood card"/>
          <p:cNvSpPr/>
          <p:nvPr/>
        </p:nvSpPr>
        <p:spPr>
          <a:xfrm>
            <a:off x="8036296" y="4389120"/>
            <a:ext cx="3611880" cy="2057400"/>
          </a:xfrm>
          <a:prstGeom prst="roundRect">
            <a:avLst>
              <a:gd name="adj" fmla="val 4444"/>
            </a:avLst>
          </a:prstGeom>
          <a:solidFill>
            <a:srgbClr val="FFFFFF"/>
          </a:solidFill>
          <a:ln w="19050">
            <a:solidFill>
              <a:srgbClr val="E0B800"/>
            </a:solidFill>
            <a:prstDash val="solid"/>
          </a:ln>
        </p:spPr>
        <p:txBody>
          <a:bodyPr/>
          <a:lstStyle/>
          <a:p>
            <a:endParaRPr lang="en-GB"/>
          </a:p>
        </p:txBody>
      </p:sp>
      <p:sp>
        <p:nvSpPr>
          <p:cNvPr id="32" name="Preparation for adulthood heading"/>
          <p:cNvSpPr txBox="1"/>
          <p:nvPr/>
        </p:nvSpPr>
        <p:spPr>
          <a:xfrm>
            <a:off x="8219176" y="4480560"/>
            <a:ext cx="3291840" cy="384048"/>
          </a:xfrm>
          <a:prstGeom prst="rect">
            <a:avLst/>
          </a:prstGeom>
          <a:noFill/>
          <a:ln/>
        </p:spPr>
        <p:txBody>
          <a:bodyPr wrap="square" lIns="0" tIns="0" rIns="0" bIns="0" rtlCol="0" anchor="ctr"/>
          <a:lstStyle/>
          <a:p>
            <a:pPr marL="0" indent="0">
              <a:buNone/>
            </a:pPr>
            <a:r>
              <a:rPr lang="en-US" sz="1700" b="1" dirty="0">
                <a:solidFill>
                  <a:srgbClr val="7A5C00"/>
                </a:solidFill>
              </a:rPr>
              <a:t>Preparation for adulthood</a:t>
            </a:r>
            <a:endParaRPr lang="en-US" sz="1700" dirty="0"/>
          </a:p>
        </p:txBody>
      </p:sp>
      <p:sp>
        <p:nvSpPr>
          <p:cNvPr id="33" name="Preparation for adulthood detail"/>
          <p:cNvSpPr txBox="1"/>
          <p:nvPr/>
        </p:nvSpPr>
        <p:spPr>
          <a:xfrm>
            <a:off x="8146024" y="4892040"/>
            <a:ext cx="3401568" cy="1481328"/>
          </a:xfrm>
          <a:prstGeom prst="rect">
            <a:avLst/>
          </a:prstGeom>
          <a:noFill/>
          <a:ln/>
        </p:spPr>
        <p:txBody>
          <a:bodyPr wrap="square" lIns="25400" tIns="50800" rIns="50800" bIns="25400" rtlCol="0" anchor="t"/>
          <a:lstStyle/>
          <a:p>
            <a:pPr marL="139700" indent="-139700">
              <a:spcAft>
                <a:spcPts val="300"/>
              </a:spcAft>
              <a:buSzPct val="100000"/>
              <a:buChar char="•"/>
            </a:pPr>
            <a:r>
              <a:rPr lang="en-US" sz="1200" dirty="0">
                <a:solidFill>
                  <a:srgbClr val="2B2B2A"/>
                </a:solidFill>
              </a:rPr>
              <a:t>Independent careers advice</a:t>
            </a:r>
          </a:p>
          <a:p>
            <a:pPr marL="139700" indent="-139700">
              <a:spcAft>
                <a:spcPts val="300"/>
              </a:spcAft>
              <a:buSzPct val="100000"/>
              <a:buChar char="•"/>
            </a:pPr>
            <a:r>
              <a:rPr lang="en-US" sz="1200" dirty="0">
                <a:solidFill>
                  <a:srgbClr val="2B2B2A"/>
                </a:solidFill>
              </a:rPr>
              <a:t>My Futures and employability</a:t>
            </a:r>
            <a:endParaRPr lang="en-US" sz="1200" dirty="0"/>
          </a:p>
          <a:p>
            <a:pPr marL="139700" indent="-139700">
              <a:spcAft>
                <a:spcPts val="300"/>
              </a:spcAft>
              <a:buSzPct val="100000"/>
              <a:buChar char="•"/>
            </a:pPr>
            <a:r>
              <a:rPr lang="en-US" sz="1200" dirty="0">
                <a:solidFill>
                  <a:srgbClr val="2B2B2A"/>
                </a:solidFill>
              </a:rPr>
              <a:t>Work experience, enterprise projects and travel training</a:t>
            </a:r>
          </a:p>
          <a:p>
            <a:pPr marL="139700" indent="-139700">
              <a:spcAft>
                <a:spcPts val="300"/>
              </a:spcAft>
              <a:buSzPct val="100000"/>
              <a:buChar char="•"/>
            </a:pPr>
            <a:r>
              <a:rPr lang="en-US" sz="1200" dirty="0">
                <a:solidFill>
                  <a:srgbClr val="2B2B2A"/>
                </a:solidFill>
              </a:rPr>
              <a:t>Life skills across the curriculum</a:t>
            </a:r>
            <a:endParaRPr lang="en-US" sz="1200" dirty="0"/>
          </a:p>
          <a:p>
            <a:pPr marL="139700" indent="-139700">
              <a:spcAft>
                <a:spcPts val="300"/>
              </a:spcAft>
              <a:buSzPct val="100000"/>
              <a:buChar char="•"/>
            </a:pPr>
            <a:r>
              <a:rPr lang="en-US" sz="1200" dirty="0">
                <a:solidFill>
                  <a:srgbClr val="2B2B2A"/>
                </a:solidFill>
              </a:rPr>
              <a:t>Post-16 Work experience through school enterprise and beyond, including extended placements.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883</Words>
  <Application>Microsoft Office PowerPoint</Application>
  <PresentationFormat>Widescreen</PresentationFormat>
  <Paragraphs>150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Graduated Response</dc:title>
  <dc:subject>PptxGenJS Presentation</dc:subject>
  <dc:creator>Fountains High School</dc:creator>
  <cp:lastModifiedBy>Caroline Ruscoe (Fountains High School)</cp:lastModifiedBy>
  <cp:revision>2</cp:revision>
  <dcterms:created xsi:type="dcterms:W3CDTF">2026-10-19T11:49:45Z</dcterms:created>
  <dcterms:modified xsi:type="dcterms:W3CDTF">2026-10-19T12:10:14Z</dcterms:modified>
</cp:coreProperties>
</file>